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8" r:id="rId3"/>
    <p:sldId id="256" r:id="rId4"/>
    <p:sldId id="260" r:id="rId5"/>
    <p:sldId id="264" r:id="rId6"/>
    <p:sldId id="261" r:id="rId7"/>
    <p:sldId id="262" r:id="rId8"/>
    <p:sldId id="265" r:id="rId9"/>
    <p:sldId id="257" r:id="rId10"/>
    <p:sldId id="267" r:id="rId11"/>
    <p:sldId id="259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144" userDrawn="1">
          <p15:clr>
            <a:srgbClr val="A4A3A4"/>
          </p15:clr>
        </p15:guide>
        <p15:guide id="3" orient="horz" pos="42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3" autoAdjust="0"/>
    <p:restoredTop sz="94660"/>
  </p:normalViewPr>
  <p:slideViewPr>
    <p:cSldViewPr snapToGrid="0" showGuides="1">
      <p:cViewPr>
        <p:scale>
          <a:sx n="92" d="100"/>
          <a:sy n="92" d="100"/>
        </p:scale>
        <p:origin x="48" y="204"/>
      </p:cViewPr>
      <p:guideLst>
        <p:guide pos="144"/>
        <p:guide orient="horz" pos="420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aulius\Desktop\RGB%20-%20calb.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vult-my.sharepoint.com/personal/paulius_tamosiunas_bti_vu_lt/Documents/RGB%20vert&#279;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vult-my.sharepoint.com/personal/paulius_tamosiunas_bti_vu_lt/Documents/RGB%20vert&#279;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vult-my.sharepoint.com/personal/paulius_tamosiunas_bti_vu_lt/Documents/RGB%20vert&#279;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Metropolis" panose="00000500000000000000" pitchFamily="50" charset="0"/>
                <a:ea typeface="+mn-ea"/>
                <a:cs typeface="+mn-cs"/>
              </a:defRPr>
            </a:pPr>
            <a:r>
              <a:rPr lang="lt-LT"/>
              <a:t>GRAFIKO PAVADINIMAS</a:t>
            </a: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Metropolis" panose="00000500000000000000" pitchFamily="50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v>R</c:v>
          </c:tx>
          <c:spPr>
            <a:ln w="1905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xVal>
            <c:numRef>
              <c:f>Sheet1!$C$3:$C$8</c:f>
              <c:numCache>
                <c:formatCode>General</c:formatCode>
                <c:ptCount val="6"/>
                <c:pt idx="0">
                  <c:v>20</c:v>
                </c:pt>
                <c:pt idx="1">
                  <c:v>10</c:v>
                </c:pt>
                <c:pt idx="2">
                  <c:v>5</c:v>
                </c:pt>
                <c:pt idx="3">
                  <c:v>2.5</c:v>
                </c:pt>
                <c:pt idx="4">
                  <c:v>1.25</c:v>
                </c:pt>
                <c:pt idx="5">
                  <c:v>0.625</c:v>
                </c:pt>
              </c:numCache>
            </c:numRef>
          </c:xVal>
          <c:yVal>
            <c:numRef>
              <c:f>Sheet1!$D$3:$D$8</c:f>
              <c:numCache>
                <c:formatCode>General</c:formatCode>
                <c:ptCount val="6"/>
                <c:pt idx="0">
                  <c:v>75</c:v>
                </c:pt>
                <c:pt idx="1">
                  <c:v>70</c:v>
                </c:pt>
                <c:pt idx="2">
                  <c:v>52</c:v>
                </c:pt>
                <c:pt idx="3">
                  <c:v>41</c:v>
                </c:pt>
                <c:pt idx="4">
                  <c:v>43</c:v>
                </c:pt>
                <c:pt idx="5">
                  <c:v>50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F552-41F9-B322-064CB10BED25}"/>
            </c:ext>
          </c:extLst>
        </c:ser>
        <c:ser>
          <c:idx val="1"/>
          <c:order val="1"/>
          <c:tx>
            <c:v>G</c:v>
          </c:tx>
          <c:spPr>
            <a:ln w="19050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7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</a:ln>
              <a:effectLst/>
            </c:spPr>
          </c:marker>
          <c:xVal>
            <c:numRef>
              <c:f>Sheet1!$C$3:$C$8</c:f>
              <c:numCache>
                <c:formatCode>General</c:formatCode>
                <c:ptCount val="6"/>
                <c:pt idx="0">
                  <c:v>20</c:v>
                </c:pt>
                <c:pt idx="1">
                  <c:v>10</c:v>
                </c:pt>
                <c:pt idx="2">
                  <c:v>5</c:v>
                </c:pt>
                <c:pt idx="3">
                  <c:v>2.5</c:v>
                </c:pt>
                <c:pt idx="4">
                  <c:v>1.25</c:v>
                </c:pt>
                <c:pt idx="5">
                  <c:v>0.625</c:v>
                </c:pt>
              </c:numCache>
            </c:numRef>
          </c:xVal>
          <c:yVal>
            <c:numRef>
              <c:f>Sheet1!$E$3:$E$8</c:f>
              <c:numCache>
                <c:formatCode>General</c:formatCode>
                <c:ptCount val="6"/>
                <c:pt idx="0">
                  <c:v>56</c:v>
                </c:pt>
                <c:pt idx="1">
                  <c:v>85</c:v>
                </c:pt>
                <c:pt idx="2">
                  <c:v>103</c:v>
                </c:pt>
                <c:pt idx="3">
                  <c:v>109</c:v>
                </c:pt>
                <c:pt idx="4">
                  <c:v>123</c:v>
                </c:pt>
                <c:pt idx="5">
                  <c:v>127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F552-41F9-B322-064CB10BED25}"/>
            </c:ext>
          </c:extLst>
        </c:ser>
        <c:ser>
          <c:idx val="2"/>
          <c:order val="2"/>
          <c:tx>
            <c:v>B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Sheet1!$C$3:$C$8</c:f>
              <c:numCache>
                <c:formatCode>General</c:formatCode>
                <c:ptCount val="6"/>
                <c:pt idx="0">
                  <c:v>20</c:v>
                </c:pt>
                <c:pt idx="1">
                  <c:v>10</c:v>
                </c:pt>
                <c:pt idx="2">
                  <c:v>5</c:v>
                </c:pt>
                <c:pt idx="3">
                  <c:v>2.5</c:v>
                </c:pt>
                <c:pt idx="4">
                  <c:v>1.25</c:v>
                </c:pt>
                <c:pt idx="5">
                  <c:v>0.625</c:v>
                </c:pt>
              </c:numCache>
            </c:numRef>
          </c:xVal>
          <c:yVal>
            <c:numRef>
              <c:f>Sheet1!$F$3:$F$8</c:f>
              <c:numCache>
                <c:formatCode>General</c:formatCode>
                <c:ptCount val="6"/>
                <c:pt idx="0">
                  <c:v>19</c:v>
                </c:pt>
                <c:pt idx="1">
                  <c:v>12</c:v>
                </c:pt>
                <c:pt idx="2">
                  <c:v>29</c:v>
                </c:pt>
                <c:pt idx="3">
                  <c:v>42</c:v>
                </c:pt>
                <c:pt idx="4">
                  <c:v>76</c:v>
                </c:pt>
                <c:pt idx="5">
                  <c:v>95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F552-41F9-B322-064CB10BED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19981680"/>
        <c:axId val="1319978352"/>
      </c:scatterChart>
      <c:valAx>
        <c:axId val="1319981680"/>
        <c:scaling>
          <c:orientation val="minMax"/>
          <c:max val="2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Metropolis" panose="00000500000000000000" pitchFamily="50" charset="0"/>
                    <a:ea typeface="+mn-ea"/>
                    <a:cs typeface="+mn-cs"/>
                  </a:defRPr>
                </a:pPr>
                <a:r>
                  <a:rPr lang="lt-LT"/>
                  <a:t>Gliukozės</a:t>
                </a:r>
                <a:r>
                  <a:rPr lang="lt-LT" baseline="0"/>
                  <a:t> koncentracija</a:t>
                </a:r>
                <a:r>
                  <a:rPr lang="lt-LT"/>
                  <a:t>, g/L</a:t>
                </a:r>
                <a:endParaRPr lang="en-GB"/>
              </a:p>
            </c:rich>
          </c:tx>
          <c:layout>
            <c:manualLayout>
              <c:xMode val="edge"/>
              <c:yMode val="edge"/>
              <c:x val="0.75547496199922204"/>
              <c:y val="0.9573668125792552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etropolis" panose="00000500000000000000" pitchFamily="50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etropolis" panose="00000500000000000000" pitchFamily="50" charset="0"/>
                <a:ea typeface="+mn-ea"/>
                <a:cs typeface="+mn-cs"/>
              </a:defRPr>
            </a:pPr>
            <a:endParaRPr lang="en-US"/>
          </a:p>
        </c:txPr>
        <c:crossAx val="1319978352"/>
        <c:crosses val="autoZero"/>
        <c:crossBetween val="midCat"/>
        <c:majorUnit val="5"/>
      </c:valAx>
      <c:valAx>
        <c:axId val="1319978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Metropolis" panose="00000500000000000000" pitchFamily="50" charset="0"/>
                    <a:ea typeface="+mn-ea"/>
                    <a:cs typeface="+mn-cs"/>
                  </a:defRPr>
                </a:pPr>
                <a:r>
                  <a:rPr lang="lt-LT"/>
                  <a:t>Spalvinio komponento intensyvumas</a:t>
                </a:r>
                <a:endParaRPr lang="en-GB"/>
              </a:p>
            </c:rich>
          </c:tx>
          <c:layout>
            <c:manualLayout>
              <c:xMode val="edge"/>
              <c:yMode val="edge"/>
              <c:x val="1.0765589593222775E-2"/>
              <c:y val="6.508204794695668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etropolis" panose="00000500000000000000" pitchFamily="50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etropolis" panose="00000500000000000000" pitchFamily="50" charset="0"/>
                <a:ea typeface="+mn-ea"/>
                <a:cs typeface="+mn-cs"/>
              </a:defRPr>
            </a:pPr>
            <a:endParaRPr lang="en-US"/>
          </a:p>
        </c:txPr>
        <c:crossAx val="131998168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latin typeface="Metropolis" panose="00000500000000000000" pitchFamily="50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/>
              <a:t>Nitratų jonų koncentracijos pagal spalvinius komponentus kalibraciniai grafikai</a:t>
            </a: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R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xVal>
            <c:numRef>
              <c:f>'[RGB vertės.xlsx]Sheet1'!$D$3:$H$3</c:f>
              <c:numCache>
                <c:formatCode>General</c:formatCode>
                <c:ptCount val="5"/>
                <c:pt idx="0">
                  <c:v>5</c:v>
                </c:pt>
                <c:pt idx="1">
                  <c:v>10</c:v>
                </c:pt>
                <c:pt idx="2">
                  <c:v>20</c:v>
                </c:pt>
                <c:pt idx="3">
                  <c:v>40</c:v>
                </c:pt>
                <c:pt idx="4">
                  <c:v>100</c:v>
                </c:pt>
              </c:numCache>
            </c:numRef>
          </c:xVal>
          <c:yVal>
            <c:numRef>
              <c:f>'[RGB vertės.xlsx]Sheet1'!$D$4:$H$4</c:f>
              <c:numCache>
                <c:formatCode>General</c:formatCode>
                <c:ptCount val="5"/>
                <c:pt idx="0">
                  <c:v>162</c:v>
                </c:pt>
                <c:pt idx="1">
                  <c:v>158</c:v>
                </c:pt>
                <c:pt idx="2">
                  <c:v>156</c:v>
                </c:pt>
                <c:pt idx="3">
                  <c:v>142</c:v>
                </c:pt>
                <c:pt idx="4">
                  <c:v>104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063-4984-B171-7E5752FE55E6}"/>
            </c:ext>
          </c:extLst>
        </c:ser>
        <c:ser>
          <c:idx val="1"/>
          <c:order val="1"/>
          <c:tx>
            <c:v>G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7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</a:ln>
              <a:effectLst/>
            </c:spPr>
          </c:marker>
          <c:xVal>
            <c:numRef>
              <c:f>'[RGB vertės.xlsx]Sheet1'!$D$3:$H$3</c:f>
              <c:numCache>
                <c:formatCode>General</c:formatCode>
                <c:ptCount val="5"/>
                <c:pt idx="0">
                  <c:v>5</c:v>
                </c:pt>
                <c:pt idx="1">
                  <c:v>10</c:v>
                </c:pt>
                <c:pt idx="2">
                  <c:v>20</c:v>
                </c:pt>
                <c:pt idx="3">
                  <c:v>40</c:v>
                </c:pt>
                <c:pt idx="4">
                  <c:v>100</c:v>
                </c:pt>
              </c:numCache>
            </c:numRef>
          </c:xVal>
          <c:yVal>
            <c:numRef>
              <c:f>'[RGB vertės.xlsx]Sheet1'!$D$5:$H$5</c:f>
              <c:numCache>
                <c:formatCode>General</c:formatCode>
                <c:ptCount val="5"/>
                <c:pt idx="0">
                  <c:v>145</c:v>
                </c:pt>
                <c:pt idx="1">
                  <c:v>132</c:v>
                </c:pt>
                <c:pt idx="2">
                  <c:v>114</c:v>
                </c:pt>
                <c:pt idx="3">
                  <c:v>80</c:v>
                </c:pt>
                <c:pt idx="4">
                  <c:v>27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063-4984-B171-7E5752FE55E6}"/>
            </c:ext>
          </c:extLst>
        </c:ser>
        <c:ser>
          <c:idx val="2"/>
          <c:order val="2"/>
          <c:tx>
            <c:v>B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'[RGB vertės.xlsx]Sheet1'!$D$3:$H$3</c:f>
              <c:numCache>
                <c:formatCode>General</c:formatCode>
                <c:ptCount val="5"/>
                <c:pt idx="0">
                  <c:v>5</c:v>
                </c:pt>
                <c:pt idx="1">
                  <c:v>10</c:v>
                </c:pt>
                <c:pt idx="2">
                  <c:v>20</c:v>
                </c:pt>
                <c:pt idx="3">
                  <c:v>40</c:v>
                </c:pt>
                <c:pt idx="4">
                  <c:v>100</c:v>
                </c:pt>
              </c:numCache>
            </c:numRef>
          </c:xVal>
          <c:yVal>
            <c:numRef>
              <c:f>'[RGB vertės.xlsx]Sheet1'!$D$6:$H$6</c:f>
              <c:numCache>
                <c:formatCode>General</c:formatCode>
                <c:ptCount val="5"/>
                <c:pt idx="0">
                  <c:v>140</c:v>
                </c:pt>
                <c:pt idx="1">
                  <c:v>132</c:v>
                </c:pt>
                <c:pt idx="2">
                  <c:v>121</c:v>
                </c:pt>
                <c:pt idx="3">
                  <c:v>97</c:v>
                </c:pt>
                <c:pt idx="4">
                  <c:v>53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D063-4984-B171-7E5752FE55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3822848"/>
        <c:axId val="2089690448"/>
      </c:scatterChart>
      <c:valAx>
        <c:axId val="2738228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lt-LT"/>
                  <a:t>Nitratų jonų koncentracija (mg/L)</a:t>
                </a:r>
                <a:endParaRPr lang="en-GB"/>
              </a:p>
            </c:rich>
          </c:tx>
          <c:layout>
            <c:manualLayout>
              <c:xMode val="edge"/>
              <c:yMode val="edge"/>
              <c:x val="0.56703346456692916"/>
              <c:y val="0.9240433641446994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9690448"/>
        <c:crosses val="autoZero"/>
        <c:crossBetween val="midCat"/>
      </c:valAx>
      <c:valAx>
        <c:axId val="2089690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lt-LT"/>
                  <a:t>Komponento vertė</a:t>
                </a:r>
                <a:endParaRPr lang="en-GB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82284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sz="1400" b="0" i="0" baseline="0">
                <a:effectLst/>
              </a:rPr>
              <a:t>Nitratų jonų koncentracijos pagal spalvinius komponentus kalibraciniai grafikai</a:t>
            </a:r>
            <a:endParaRPr lang="en-GB" sz="110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R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xVal>
            <c:numRef>
              <c:f>'[RGB vertės.xlsx]Sheet1'!$D$21:$H$21</c:f>
              <c:numCache>
                <c:formatCode>General</c:formatCode>
                <c:ptCount val="5"/>
                <c:pt idx="0">
                  <c:v>5</c:v>
                </c:pt>
                <c:pt idx="1">
                  <c:v>10</c:v>
                </c:pt>
                <c:pt idx="2">
                  <c:v>20</c:v>
                </c:pt>
                <c:pt idx="3">
                  <c:v>40</c:v>
                </c:pt>
                <c:pt idx="4">
                  <c:v>100</c:v>
                </c:pt>
              </c:numCache>
            </c:numRef>
          </c:xVal>
          <c:yVal>
            <c:numRef>
              <c:f>'[RGB vertės.xlsx]Sheet1'!$D$22:$H$22</c:f>
              <c:numCache>
                <c:formatCode>General</c:formatCode>
                <c:ptCount val="5"/>
                <c:pt idx="0">
                  <c:v>5.0875963352323836</c:v>
                </c:pt>
                <c:pt idx="1">
                  <c:v>5.0625950330269669</c:v>
                </c:pt>
                <c:pt idx="2">
                  <c:v>5.0498560072495371</c:v>
                </c:pt>
                <c:pt idx="3">
                  <c:v>4.9558270576012609</c:v>
                </c:pt>
                <c:pt idx="4">
                  <c:v>4.6443908991413725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273-4D54-9688-E53CD4CDDA5D}"/>
            </c:ext>
          </c:extLst>
        </c:ser>
        <c:ser>
          <c:idx val="1"/>
          <c:order val="1"/>
          <c:tx>
            <c:v>G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7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2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trendline>
            <c:spPr>
              <a:ln w="19050" cap="rnd">
                <a:solidFill>
                  <a:schemeClr val="accent2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0.16517629046369203"/>
                  <c:y val="4.3486813471409404E-2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'[RGB vertės.xlsx]Sheet1'!$D$21:$H$21</c:f>
              <c:numCache>
                <c:formatCode>General</c:formatCode>
                <c:ptCount val="5"/>
                <c:pt idx="0">
                  <c:v>5</c:v>
                </c:pt>
                <c:pt idx="1">
                  <c:v>10</c:v>
                </c:pt>
                <c:pt idx="2">
                  <c:v>20</c:v>
                </c:pt>
                <c:pt idx="3">
                  <c:v>40</c:v>
                </c:pt>
                <c:pt idx="4">
                  <c:v>100</c:v>
                </c:pt>
              </c:numCache>
            </c:numRef>
          </c:xVal>
          <c:yVal>
            <c:numRef>
              <c:f>'[RGB vertės.xlsx]Sheet1'!$D$23:$H$23</c:f>
              <c:numCache>
                <c:formatCode>General</c:formatCode>
                <c:ptCount val="5"/>
                <c:pt idx="0">
                  <c:v>4.9767337424205742</c:v>
                </c:pt>
                <c:pt idx="1">
                  <c:v>4.8828019225863706</c:v>
                </c:pt>
                <c:pt idx="2">
                  <c:v>4.7361984483944957</c:v>
                </c:pt>
                <c:pt idx="3">
                  <c:v>4.3820266346738812</c:v>
                </c:pt>
                <c:pt idx="4">
                  <c:v>3.2958368660043291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C273-4D54-9688-E53CD4CDDA5D}"/>
            </c:ext>
          </c:extLst>
        </c:ser>
        <c:ser>
          <c:idx val="2"/>
          <c:order val="2"/>
          <c:tx>
            <c:v>B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'[RGB vertės.xlsx]Sheet1'!$D$21:$H$21</c:f>
              <c:numCache>
                <c:formatCode>General</c:formatCode>
                <c:ptCount val="5"/>
                <c:pt idx="0">
                  <c:v>5</c:v>
                </c:pt>
                <c:pt idx="1">
                  <c:v>10</c:v>
                </c:pt>
                <c:pt idx="2">
                  <c:v>20</c:v>
                </c:pt>
                <c:pt idx="3">
                  <c:v>40</c:v>
                </c:pt>
                <c:pt idx="4">
                  <c:v>100</c:v>
                </c:pt>
              </c:numCache>
            </c:numRef>
          </c:xVal>
          <c:yVal>
            <c:numRef>
              <c:f>'[RGB vertės.xlsx]Sheet1'!$D$24:$H$24</c:f>
              <c:numCache>
                <c:formatCode>General</c:formatCode>
                <c:ptCount val="5"/>
                <c:pt idx="0">
                  <c:v>4.9416424226093039</c:v>
                </c:pt>
                <c:pt idx="1">
                  <c:v>4.8828019225863706</c:v>
                </c:pt>
                <c:pt idx="2">
                  <c:v>4.7957905455967413</c:v>
                </c:pt>
                <c:pt idx="3">
                  <c:v>4.5747109785033828</c:v>
                </c:pt>
                <c:pt idx="4">
                  <c:v>3.970291913552122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C273-4D54-9688-E53CD4CDDA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44500304"/>
        <c:axId val="134380624"/>
      </c:scatterChart>
      <c:valAx>
        <c:axId val="16445003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lt-LT" sz="1050" b="0" i="0" baseline="0">
                    <a:effectLst/>
                  </a:rPr>
                  <a:t>Nitratų jonų koncentracija (mg/L)</a:t>
                </a:r>
                <a:endParaRPr lang="en-GB" sz="500">
                  <a:effectLst/>
                </a:endParaRPr>
              </a:p>
            </c:rich>
          </c:tx>
          <c:layout>
            <c:manualLayout>
              <c:xMode val="edge"/>
              <c:yMode val="edge"/>
              <c:x val="0.46339238845144359"/>
              <c:y val="0.9319914499785979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380624"/>
        <c:crosses val="autoZero"/>
        <c:crossBetween val="midCat"/>
      </c:valAx>
      <c:valAx>
        <c:axId val="134380624"/>
        <c:scaling>
          <c:orientation val="minMax"/>
          <c:min val="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lt-LT" b="1"/>
                  <a:t>ln</a:t>
                </a:r>
                <a:r>
                  <a:rPr lang="lt-LT"/>
                  <a:t>(komponento vertė)</a:t>
                </a:r>
                <a:endParaRPr lang="en-GB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450030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egendEntry>
        <c:idx val="3"/>
        <c:delete val="1"/>
      </c:legendEntry>
      <c:legendEntry>
        <c:idx val="4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/>
              <a:t>Nitratų jonų koncentracijos pagal spalvinius komponentus kalibraciniai grafikai</a:t>
            </a: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R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xVal>
            <c:numRef>
              <c:f>'[RGB vertės.xlsx]Sheet1'!$D$3:$H$3</c:f>
              <c:numCache>
                <c:formatCode>General</c:formatCode>
                <c:ptCount val="5"/>
                <c:pt idx="0">
                  <c:v>5</c:v>
                </c:pt>
                <c:pt idx="1">
                  <c:v>10</c:v>
                </c:pt>
                <c:pt idx="2">
                  <c:v>20</c:v>
                </c:pt>
                <c:pt idx="3">
                  <c:v>40</c:v>
                </c:pt>
                <c:pt idx="4">
                  <c:v>100</c:v>
                </c:pt>
              </c:numCache>
            </c:numRef>
          </c:xVal>
          <c:yVal>
            <c:numRef>
              <c:f>'[RGB vertės.xlsx]Sheet1'!$D$4:$H$4</c:f>
              <c:numCache>
                <c:formatCode>General</c:formatCode>
                <c:ptCount val="5"/>
                <c:pt idx="0">
                  <c:v>162</c:v>
                </c:pt>
                <c:pt idx="1">
                  <c:v>158</c:v>
                </c:pt>
                <c:pt idx="2">
                  <c:v>156</c:v>
                </c:pt>
                <c:pt idx="3">
                  <c:v>142</c:v>
                </c:pt>
                <c:pt idx="4">
                  <c:v>104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A54-4101-8643-20B6C0B439F7}"/>
            </c:ext>
          </c:extLst>
        </c:ser>
        <c:ser>
          <c:idx val="1"/>
          <c:order val="1"/>
          <c:tx>
            <c:v>G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7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2"/>
                </a:solidFill>
                <a:prstDash val="sysDot"/>
              </a:ln>
              <a:effectLst/>
            </c:spPr>
            <c:trendlineType val="exp"/>
            <c:dispRSqr val="1"/>
            <c:dispEq val="1"/>
            <c:trendlineLbl>
              <c:layout>
                <c:manualLayout>
                  <c:x val="0.32703762029746281"/>
                  <c:y val="1.1975122674883031E-2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'[RGB vertės.xlsx]Sheet1'!$D$3:$H$3</c:f>
              <c:numCache>
                <c:formatCode>General</c:formatCode>
                <c:ptCount val="5"/>
                <c:pt idx="0">
                  <c:v>5</c:v>
                </c:pt>
                <c:pt idx="1">
                  <c:v>10</c:v>
                </c:pt>
                <c:pt idx="2">
                  <c:v>20</c:v>
                </c:pt>
                <c:pt idx="3">
                  <c:v>40</c:v>
                </c:pt>
                <c:pt idx="4">
                  <c:v>100</c:v>
                </c:pt>
              </c:numCache>
            </c:numRef>
          </c:xVal>
          <c:yVal>
            <c:numRef>
              <c:f>'[RGB vertės.xlsx]Sheet1'!$D$5:$H$5</c:f>
              <c:numCache>
                <c:formatCode>General</c:formatCode>
                <c:ptCount val="5"/>
                <c:pt idx="0">
                  <c:v>145</c:v>
                </c:pt>
                <c:pt idx="1">
                  <c:v>132</c:v>
                </c:pt>
                <c:pt idx="2">
                  <c:v>114</c:v>
                </c:pt>
                <c:pt idx="3">
                  <c:v>80</c:v>
                </c:pt>
                <c:pt idx="4">
                  <c:v>27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4A54-4101-8643-20B6C0B439F7}"/>
            </c:ext>
          </c:extLst>
        </c:ser>
        <c:ser>
          <c:idx val="2"/>
          <c:order val="2"/>
          <c:tx>
            <c:v>B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'[RGB vertės.xlsx]Sheet1'!$D$3:$H$3</c:f>
              <c:numCache>
                <c:formatCode>General</c:formatCode>
                <c:ptCount val="5"/>
                <c:pt idx="0">
                  <c:v>5</c:v>
                </c:pt>
                <c:pt idx="1">
                  <c:v>10</c:v>
                </c:pt>
                <c:pt idx="2">
                  <c:v>20</c:v>
                </c:pt>
                <c:pt idx="3">
                  <c:v>40</c:v>
                </c:pt>
                <c:pt idx="4">
                  <c:v>100</c:v>
                </c:pt>
              </c:numCache>
            </c:numRef>
          </c:xVal>
          <c:yVal>
            <c:numRef>
              <c:f>'[RGB vertės.xlsx]Sheet1'!$D$6:$H$6</c:f>
              <c:numCache>
                <c:formatCode>General</c:formatCode>
                <c:ptCount val="5"/>
                <c:pt idx="0">
                  <c:v>140</c:v>
                </c:pt>
                <c:pt idx="1">
                  <c:v>132</c:v>
                </c:pt>
                <c:pt idx="2">
                  <c:v>121</c:v>
                </c:pt>
                <c:pt idx="3">
                  <c:v>97</c:v>
                </c:pt>
                <c:pt idx="4">
                  <c:v>53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4A54-4101-8643-20B6C0B439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3822848"/>
        <c:axId val="2089690448"/>
      </c:scatterChart>
      <c:valAx>
        <c:axId val="2738228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lt-LT"/>
                  <a:t>Nitratų jonų koncentracija (mg/L)</a:t>
                </a:r>
                <a:endParaRPr lang="en-GB"/>
              </a:p>
            </c:rich>
          </c:tx>
          <c:layout>
            <c:manualLayout>
              <c:xMode val="edge"/>
              <c:yMode val="edge"/>
              <c:x val="0.56703346456692916"/>
              <c:y val="0.9240433641446994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9690448"/>
        <c:crosses val="autoZero"/>
        <c:crossBetween val="midCat"/>
      </c:valAx>
      <c:valAx>
        <c:axId val="2089690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lt-LT"/>
                  <a:t>Komponento vertė</a:t>
                </a:r>
                <a:endParaRPr lang="en-GB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82284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F00DA-7BE4-990C-C0B5-21E297EB7A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FA3825-1C93-5555-CE23-5947B646C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05E288-F6DB-C3F9-AFD9-5A4EAA14B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34C32-E5DE-475D-9157-2C3F991FA239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D35310-1387-6AF0-F1B2-20CF935D0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D79A15-12CD-E78E-2E41-0CBC6C4C1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E7C09-0C47-43EE-8D32-EABC95BB17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2192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FD002-342D-ED6E-8E67-261E93BE4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AB495-7F4D-BBDB-AEAE-A651E4E38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E42584-FFCC-B727-18C9-99543532B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34C32-E5DE-475D-9157-2C3F991FA239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592B79-CD90-B55B-5C18-C278C0FF4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59B420-FACD-F0BC-3FCB-078C5CA15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E7C09-0C47-43EE-8D32-EABC95BB17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1831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9C405-27F9-27A2-4258-E5F1DB96A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7392C-7D63-8599-1677-A74A36A27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2D1912-0058-75A8-B4B0-C2CBD2F3A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34C32-E5DE-475D-9157-2C3F991FA239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3C9AF9-32E0-0D25-F655-3714AB60B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642546-4C9F-348F-74CF-F49E02D9F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E7C09-0C47-43EE-8D32-EABC95BB17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5235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2F667-62A2-1C24-007A-CC9EF25E8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7E93A7-AF80-063F-2B63-B5A4F3FB8F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C7701A-A0EF-D163-130A-762F2CE190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8CC60C-C7DB-70FB-307A-A165AB776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34C32-E5DE-475D-9157-2C3F991FA239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389CB6-1F4E-D093-F683-E33AE361C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83D113-3F28-1145-49AA-65E62777B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E7C09-0C47-43EE-8D32-EABC95BB17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8866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C0783-5F8A-403A-4738-44D464CE6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83F70-FD6F-D027-B844-55BA6F48DB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91CC3E-C948-F439-5A99-E41E576C11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32B64A-2021-D1E5-B283-6A2F094E8D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FB8657-F9FE-A497-D0E4-0DD39E0902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EE71FC-D9B1-5F81-FB11-0F6481939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34C32-E5DE-475D-9157-2C3F991FA239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3DE74F-2CEA-D9B2-21D9-1A9F939A2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85C6AB-6741-DF72-1BCB-E0ED84899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E7C09-0C47-43EE-8D32-EABC95BB17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2427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410B2-E471-891B-0CC0-25B1E6D36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DDDA92-5A0C-ECFB-E839-F27FCB717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34C32-E5DE-475D-9157-2C3F991FA239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935123-2036-4872-F91B-9F6300148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87B857-923F-A150-E56A-D4070E3C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E7C09-0C47-43EE-8D32-EABC95BB17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3474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84579F-97CD-0393-AB06-729D0F790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34C32-E5DE-475D-9157-2C3F991FA239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B5920C-93EB-F239-ACF0-9886BFE40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117E4E-5CCC-00CF-8970-EB9C35444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E7C09-0C47-43EE-8D32-EABC95BB17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3811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B1005-CAE5-B1DB-1BC5-4482A9EFD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35752-4A25-C01C-9BE2-95B632D6A8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AB54F3-87EE-CB32-794B-643B0CDDDF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81C06F-2AFD-57C5-3F2C-487069523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34C32-E5DE-475D-9157-2C3F991FA239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6830C6-1F98-7A7B-3864-4B7DD6623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263781-97C0-FF32-FE35-E14FDAFD7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E7C09-0C47-43EE-8D32-EABC95BB17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890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80F1E-C212-1053-CC57-DFD7BDE3B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06B647-4197-6DF4-A334-5B4F9CF81F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B04F7F-15A0-FB63-A55C-779D3357F9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4BE317-A9D8-00D5-B7F7-0953477D4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34C32-E5DE-475D-9157-2C3F991FA239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5BFCFB-84E5-1FBE-E1FA-A6702EEC8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781E4B-DF05-134F-94A0-75601FEB4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E7C09-0C47-43EE-8D32-EABC95BB17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319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CE860-2219-77B5-DEF2-1FF673C78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4A50FB-7CC0-305E-306A-E11EEAF75F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019C3A-A7EB-913A-B864-A25626F79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34C32-E5DE-475D-9157-2C3F991FA239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C0EBBC-3A2D-72A0-EEE0-ED524DB2A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FF1A0-680D-EE0B-081F-6B6DC3D19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E7C09-0C47-43EE-8D32-EABC95BB17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5951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EB3096-8128-79C2-8353-D09DAD92AD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B58709-A404-1EB2-B3AC-3804035163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571773-78A0-DFB8-51E8-82BB73FA5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34C32-E5DE-475D-9157-2C3F991FA239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78926-B885-7615-C761-FEF031761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B89F01-AE60-DE11-7047-10030359B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E7C09-0C47-43EE-8D32-EABC95BB17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9749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1EE63E-8200-9E9D-95CE-45D24CE34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43DA9E-DAFE-EF22-2EE7-DD9981F4ED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812AE4-0236-D11B-FA36-D49AE28CA7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34C32-E5DE-475D-9157-2C3F991FA239}" type="datetimeFigureOut">
              <a:rPr lang="en-GB" smtClean="0"/>
              <a:t>10/03/2023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10C162-7387-3289-BCA3-143478F897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016C26-F564-122A-0353-A0B0C8CF32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E7C09-0C47-43EE-8D32-EABC95BB17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6075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hristoph-Lauer/Sonogram" TargetMode="External"/><Relationship Id="rId2" Type="http://schemas.openxmlformats.org/officeDocument/2006/relationships/hyperlink" Target="https://soundbirding.org/index.php/sound-and-spectrograms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098481B-A6F2-5F35-0435-20B2E89B1559}"/>
              </a:ext>
            </a:extLst>
          </p:cNvPr>
          <p:cNvSpPr txBox="1"/>
          <p:nvPr/>
        </p:nvSpPr>
        <p:spPr>
          <a:xfrm>
            <a:off x="493569" y="1475509"/>
            <a:ext cx="2536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>
                <a:latin typeface="Metropolis" panose="00000500000000000000" pitchFamily="50" charset="0"/>
              </a:rPr>
              <a:t>Šiandien naudosime:</a:t>
            </a:r>
            <a:endParaRPr lang="en-GB" b="1">
              <a:latin typeface="Metropolis" panose="00000500000000000000" pitchFamily="50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6DE5F53-B90D-F1D0-1EFE-2CA3EEE9E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1559" y="2037277"/>
            <a:ext cx="3390900" cy="8572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6E3181F-4D05-9B7A-43FB-2022EEC87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065852"/>
            <a:ext cx="2886075" cy="8001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5B9D4B2-DF1A-7BB8-CD8F-90D9ABFE4D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812" y="3429000"/>
            <a:ext cx="3105150" cy="7715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E6A7A6E-C436-4A9B-024C-91DCE2EBD0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569" y="4870284"/>
            <a:ext cx="2343150" cy="9144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B286C5A-C404-9DBB-3B95-6D8580CDED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6701" y="4941721"/>
            <a:ext cx="2981325" cy="771525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309292F-648D-C34A-7D39-7DB86E2D01E5}"/>
              </a:ext>
            </a:extLst>
          </p:cNvPr>
          <p:cNvCxnSpPr/>
          <p:nvPr/>
        </p:nvCxnSpPr>
        <p:spPr>
          <a:xfrm flipH="1">
            <a:off x="2483427" y="4800600"/>
            <a:ext cx="563274" cy="91264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E161A88-A673-AB8A-622E-EF181E7FFE9E}"/>
              </a:ext>
            </a:extLst>
          </p:cNvPr>
          <p:cNvCxnSpPr/>
          <p:nvPr/>
        </p:nvCxnSpPr>
        <p:spPr>
          <a:xfrm flipH="1">
            <a:off x="3357995" y="2009579"/>
            <a:ext cx="563274" cy="91264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080" name="Picture 8" descr="Jetzt bei Google Play">
            <a:extLst>
              <a:ext uri="{FF2B5EF4-FFF2-40B4-BE49-F238E27FC236}">
                <a16:creationId xmlns:a16="http://schemas.microsoft.com/office/drawing/2014/main" id="{67AEA9A3-2001-F19B-C5F0-CF7A1D0B9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385" y="5801052"/>
            <a:ext cx="2192226" cy="848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D1D2F8E-3A90-C8E9-6D1C-44FE582E07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70863" y="5917842"/>
            <a:ext cx="1953060" cy="57262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F6F0334-F296-2FCF-21A2-224D91BF06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72034" y="4374573"/>
            <a:ext cx="2821347" cy="133867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A08363A-1819-47E7-8B4A-1378DBDEC5A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78947" y="2037277"/>
            <a:ext cx="28575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316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People walking in street using cell phones">
            <a:extLst>
              <a:ext uri="{FF2B5EF4-FFF2-40B4-BE49-F238E27FC236}">
                <a16:creationId xmlns:a16="http://schemas.microsoft.com/office/drawing/2014/main" id="{913A2B48-5CC9-51D9-D450-B7E52FD720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807" y="-6271"/>
            <a:ext cx="12399861" cy="6975179"/>
          </a:xfrm>
          <a:prstGeom prst="rect">
            <a:avLst/>
          </a:prstGeom>
        </p:spPr>
      </p:pic>
      <p:pic>
        <p:nvPicPr>
          <p:cNvPr id="2051" name="Picture 2" descr="Vilniaus universitetas">
            <a:extLst>
              <a:ext uri="{FF2B5EF4-FFF2-40B4-BE49-F238E27FC236}">
                <a16:creationId xmlns:a16="http://schemas.microsoft.com/office/drawing/2014/main" id="{43762578-D21A-8910-1FB2-3C4DF64CC2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739" y="5595795"/>
            <a:ext cx="1922463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>
            <a:extLst>
              <a:ext uri="{FF2B5EF4-FFF2-40B4-BE49-F238E27FC236}">
                <a16:creationId xmlns:a16="http://schemas.microsoft.com/office/drawing/2014/main" id="{17AB0D95-6D82-CA7C-9026-369EFCA8BC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11C80CF-9F8D-46F7-14F4-636CC2D34C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BB4A75B-DB54-D7D9-C902-80A438122E29}"/>
              </a:ext>
            </a:extLst>
          </p:cNvPr>
          <p:cNvCxnSpPr/>
          <p:nvPr/>
        </p:nvCxnSpPr>
        <p:spPr>
          <a:xfrm>
            <a:off x="290945" y="5720195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977EAC5-303B-2EEA-0980-FAB374129C0A}"/>
              </a:ext>
            </a:extLst>
          </p:cNvPr>
          <p:cNvCxnSpPr>
            <a:cxnSpLocks/>
          </p:cNvCxnSpPr>
          <p:nvPr/>
        </p:nvCxnSpPr>
        <p:spPr>
          <a:xfrm>
            <a:off x="4132333" y="5595795"/>
            <a:ext cx="765740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5EA4A525-88BE-D36A-9699-E44BA3D597F8}"/>
              </a:ext>
            </a:extLst>
          </p:cNvPr>
          <p:cNvSpPr txBox="1"/>
          <p:nvPr/>
        </p:nvSpPr>
        <p:spPr>
          <a:xfrm>
            <a:off x="5803323" y="4437160"/>
            <a:ext cx="611771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>
              <a:spcBef>
                <a:spcPts val="0"/>
              </a:spcBef>
              <a:spcAft>
                <a:spcPts val="0"/>
              </a:spcAft>
            </a:pPr>
            <a:r>
              <a:rPr lang="lt-LT" sz="3200" b="1">
                <a:effectLst/>
                <a:latin typeface="Metropolis" panose="00000500000000000000" pitchFamily="50" charset="0"/>
                <a:ea typeface="Calibri" panose="020F0502020204030204" pitchFamily="34" charset="0"/>
              </a:rPr>
              <a:t>Mobiliųjų telefonų jutikliai gamtamoksliniame tyrime</a:t>
            </a:r>
            <a:endParaRPr lang="en-GB" b="1">
              <a:effectLst/>
              <a:latin typeface="Metropolis" panose="00000500000000000000" pitchFamily="50" charset="0"/>
              <a:ea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D998599-3BB1-12F9-4036-9D2307D543C9}"/>
              </a:ext>
            </a:extLst>
          </p:cNvPr>
          <p:cNvSpPr txBox="1"/>
          <p:nvPr/>
        </p:nvSpPr>
        <p:spPr>
          <a:xfrm>
            <a:off x="9418058" y="6510178"/>
            <a:ext cx="400006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lt-LT">
                <a:effectLst/>
                <a:latin typeface="Metropolis" panose="00000500000000000000" pitchFamily="50" charset="0"/>
                <a:ea typeface="Calibri" panose="020F0502020204030204" pitchFamily="34" charset="0"/>
              </a:rPr>
              <a:t>2023 m. kovo 10 d.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GB" sz="1100">
              <a:effectLst/>
              <a:latin typeface="Metropolis" panose="00000500000000000000" pitchFamily="50" charset="0"/>
              <a:ea typeface="Calibri" panose="020F0502020204030204" pitchFamily="34" charset="0"/>
            </a:endParaRPr>
          </a:p>
        </p:txBody>
      </p:sp>
      <p:pic>
        <p:nvPicPr>
          <p:cNvPr id="23" name="Picture 22" descr="A picture containing icon&#10;&#10;Description automatically generated">
            <a:extLst>
              <a:ext uri="{FF2B5EF4-FFF2-40B4-BE49-F238E27FC236}">
                <a16:creationId xmlns:a16="http://schemas.microsoft.com/office/drawing/2014/main" id="{B1A39529-22FA-BAE0-C317-641154E377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73" y="5804963"/>
            <a:ext cx="1734316" cy="591313"/>
          </a:xfrm>
          <a:prstGeom prst="rect">
            <a:avLst/>
          </a:prstGeom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5348633-616E-6EE4-1A7B-91E3119FB06B}"/>
              </a:ext>
            </a:extLst>
          </p:cNvPr>
          <p:cNvCxnSpPr>
            <a:cxnSpLocks/>
          </p:cNvCxnSpPr>
          <p:nvPr/>
        </p:nvCxnSpPr>
        <p:spPr>
          <a:xfrm flipH="1" flipV="1">
            <a:off x="7764575" y="1896837"/>
            <a:ext cx="1366405" cy="164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BD160B8-26E2-762A-9B33-1D471DAA87FB}"/>
              </a:ext>
            </a:extLst>
          </p:cNvPr>
          <p:cNvCxnSpPr>
            <a:cxnSpLocks/>
          </p:cNvCxnSpPr>
          <p:nvPr/>
        </p:nvCxnSpPr>
        <p:spPr>
          <a:xfrm>
            <a:off x="9130980" y="1913303"/>
            <a:ext cx="0" cy="58051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32" name="Graphic 31" descr="Wi-Fi outline">
            <a:extLst>
              <a:ext uri="{FF2B5EF4-FFF2-40B4-BE49-F238E27FC236}">
                <a16:creationId xmlns:a16="http://schemas.microsoft.com/office/drawing/2014/main" id="{E064C15C-1B7A-D98B-FF86-9B3E542BCF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3220780">
            <a:off x="2743202" y="3704084"/>
            <a:ext cx="1217468" cy="121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214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098481B-A6F2-5F35-0435-20B2E89B1559}"/>
              </a:ext>
            </a:extLst>
          </p:cNvPr>
          <p:cNvSpPr txBox="1"/>
          <p:nvPr/>
        </p:nvSpPr>
        <p:spPr>
          <a:xfrm>
            <a:off x="493569" y="1475509"/>
            <a:ext cx="2536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>
                <a:latin typeface="Metropolis" panose="00000500000000000000" pitchFamily="50" charset="0"/>
              </a:rPr>
              <a:t>Šiandien naudosime:</a:t>
            </a:r>
            <a:endParaRPr lang="en-GB" b="1">
              <a:latin typeface="Metropolis" panose="00000500000000000000" pitchFamily="50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6DE5F53-B90D-F1D0-1EFE-2CA3EEE9E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1559" y="2037277"/>
            <a:ext cx="3390900" cy="8572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6E3181F-4D05-9B7A-43FB-2022EEC87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065852"/>
            <a:ext cx="2886075" cy="8001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5B9D4B2-DF1A-7BB8-CD8F-90D9ABFE4D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812" y="3429000"/>
            <a:ext cx="3105150" cy="7715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E6A7A6E-C436-4A9B-024C-91DCE2EBD0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569" y="4870284"/>
            <a:ext cx="2343150" cy="9144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B286C5A-C404-9DBB-3B95-6D8580CDED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6701" y="4941721"/>
            <a:ext cx="2981325" cy="771525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309292F-648D-C34A-7D39-7DB86E2D01E5}"/>
              </a:ext>
            </a:extLst>
          </p:cNvPr>
          <p:cNvCxnSpPr/>
          <p:nvPr/>
        </p:nvCxnSpPr>
        <p:spPr>
          <a:xfrm flipH="1">
            <a:off x="2483427" y="4800600"/>
            <a:ext cx="563274" cy="91264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E161A88-A673-AB8A-622E-EF181E7FFE9E}"/>
              </a:ext>
            </a:extLst>
          </p:cNvPr>
          <p:cNvCxnSpPr/>
          <p:nvPr/>
        </p:nvCxnSpPr>
        <p:spPr>
          <a:xfrm flipH="1">
            <a:off x="3357995" y="2009579"/>
            <a:ext cx="563274" cy="91264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080" name="Picture 8" descr="Jetzt bei Google Play">
            <a:extLst>
              <a:ext uri="{FF2B5EF4-FFF2-40B4-BE49-F238E27FC236}">
                <a16:creationId xmlns:a16="http://schemas.microsoft.com/office/drawing/2014/main" id="{67AEA9A3-2001-F19B-C5F0-CF7A1D0B9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385" y="5801052"/>
            <a:ext cx="2192226" cy="848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D1D2F8E-3A90-C8E9-6D1C-44FE582E07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70863" y="5917842"/>
            <a:ext cx="1953060" cy="57262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F6F0334-F296-2FCF-21A2-224D91BF06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72034" y="4374573"/>
            <a:ext cx="2821347" cy="1338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81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EDFEDCB-ECDE-D21C-F4ED-545EAA25C1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706" y="1382326"/>
            <a:ext cx="2857500" cy="762000"/>
          </a:xfrm>
          <a:prstGeom prst="rect">
            <a:avLst/>
          </a:prstGeom>
        </p:spPr>
      </p:pic>
      <p:sp>
        <p:nvSpPr>
          <p:cNvPr id="5" name="Rectangle 13">
            <a:extLst>
              <a:ext uri="{FF2B5EF4-FFF2-40B4-BE49-F238E27FC236}">
                <a16:creationId xmlns:a16="http://schemas.microsoft.com/office/drawing/2014/main" id="{5538C44B-154D-CC21-B736-5A8D6A825E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996" y="1532493"/>
            <a:ext cx="245291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SF Pro Text"/>
              </a:rPr>
              <a:t>&gt; Display &amp; Brightness &gt; Auto-Lock, then choose a length of time.</a:t>
            </a:r>
            <a:r>
              <a:rPr kumimoji="0" lang="en-US" altLang="en-US" sz="5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14">
            <a:extLst>
              <a:ext uri="{FF2B5EF4-FFF2-40B4-BE49-F238E27FC236}">
                <a16:creationId xmlns:a16="http://schemas.microsoft.com/office/drawing/2014/main" id="{54879CCF-FB59-7802-3781-E71026C66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1048" y="1477576"/>
            <a:ext cx="285750" cy="28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8937C89-F824-A62E-15F9-D620E930B3B0}"/>
              </a:ext>
            </a:extLst>
          </p:cNvPr>
          <p:cNvSpPr txBox="1"/>
          <p:nvPr/>
        </p:nvSpPr>
        <p:spPr>
          <a:xfrm>
            <a:off x="724706" y="883226"/>
            <a:ext cx="3098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>
                <a:latin typeface="Metropolis" panose="00000500000000000000" pitchFamily="50" charset="0"/>
              </a:rPr>
              <a:t>Ekrano (neužsirakinimas):</a:t>
            </a:r>
            <a:endParaRPr lang="en-GB" b="1">
              <a:latin typeface="Metropolis" panose="00000500000000000000" pitchFamily="50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5D74E4-E853-676E-6E27-2402506CF4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706" y="4275525"/>
            <a:ext cx="2247900" cy="8763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18A29C3-F648-0406-7CE8-BA2C994FC0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0214" y="4318387"/>
            <a:ext cx="3286125" cy="7905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44DF7BE-9E60-4E63-E69B-8F916B4AF1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1454" y="4318387"/>
            <a:ext cx="3057525" cy="77152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E3F504C-4303-A996-9964-5AE632795A18}"/>
              </a:ext>
            </a:extLst>
          </p:cNvPr>
          <p:cNvSpPr txBox="1"/>
          <p:nvPr/>
        </p:nvSpPr>
        <p:spPr>
          <a:xfrm>
            <a:off x="764950" y="3864964"/>
            <a:ext cx="2207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>
                <a:latin typeface="Metropolis" panose="00000500000000000000" pitchFamily="50" charset="0"/>
              </a:rPr>
              <a:t>Duomenų analizė:</a:t>
            </a:r>
            <a:endParaRPr lang="en-GB" b="1">
              <a:latin typeface="Metropolis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504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70660A-BF27-B4F8-7F0F-4DFD36816155}"/>
              </a:ext>
            </a:extLst>
          </p:cNvPr>
          <p:cNvSpPr txBox="1"/>
          <p:nvPr/>
        </p:nvSpPr>
        <p:spPr>
          <a:xfrm>
            <a:off x="724706" y="883226"/>
            <a:ext cx="2964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>
                <a:latin typeface="Metropolis" panose="00000500000000000000" pitchFamily="50" charset="0"/>
              </a:rPr>
              <a:t>Kodėl šios programėlės?</a:t>
            </a:r>
            <a:endParaRPr lang="en-GB" b="1">
              <a:latin typeface="Metropolis" panose="00000500000000000000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6EC145-60EF-F14A-C4F0-703D49D40C22}"/>
              </a:ext>
            </a:extLst>
          </p:cNvPr>
          <p:cNvSpPr txBox="1"/>
          <p:nvPr/>
        </p:nvSpPr>
        <p:spPr>
          <a:xfrm>
            <a:off x="1231323" y="1615786"/>
            <a:ext cx="3568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>
                <a:latin typeface="Metropolis" panose="00000500000000000000" pitchFamily="50" charset="0"/>
              </a:rPr>
              <a:t>- Realūs jutikliai, ne simuliacijos</a:t>
            </a:r>
            <a:endParaRPr lang="en-GB">
              <a:latin typeface="Metropolis" panose="00000500000000000000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8076E8-EAB0-38E6-1E40-A8D1B36BCCFD}"/>
              </a:ext>
            </a:extLst>
          </p:cNvPr>
          <p:cNvSpPr txBox="1"/>
          <p:nvPr/>
        </p:nvSpPr>
        <p:spPr>
          <a:xfrm>
            <a:off x="1231323" y="2095500"/>
            <a:ext cx="3586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>
                <a:latin typeface="Metropolis" panose="00000500000000000000" pitchFamily="50" charset="0"/>
              </a:rPr>
              <a:t>- Vaizduojami pirminiai dydžiai</a:t>
            </a:r>
            <a:endParaRPr lang="en-GB">
              <a:latin typeface="Metropolis" panose="00000500000000000000" pitchFamily="50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4B4369-4A8C-4C32-D36F-2AC6C3104780}"/>
              </a:ext>
            </a:extLst>
          </p:cNvPr>
          <p:cNvSpPr txBox="1"/>
          <p:nvPr/>
        </p:nvSpPr>
        <p:spPr>
          <a:xfrm>
            <a:off x="1213691" y="2575214"/>
            <a:ext cx="2048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>
                <a:latin typeface="Metropolis" panose="00000500000000000000" pitchFamily="50" charset="0"/>
              </a:rPr>
              <a:t>- Visada kišenėje</a:t>
            </a:r>
            <a:endParaRPr lang="en-GB">
              <a:latin typeface="Metropolis" panose="00000500000000000000" pitchFamily="50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C6790A-C916-341E-F981-9CFBB737DA92}"/>
              </a:ext>
            </a:extLst>
          </p:cNvPr>
          <p:cNvSpPr txBox="1"/>
          <p:nvPr/>
        </p:nvSpPr>
        <p:spPr>
          <a:xfrm>
            <a:off x="1213691" y="3054928"/>
            <a:ext cx="5089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>
                <a:latin typeface="Metropolis" panose="00000500000000000000" pitchFamily="50" charset="0"/>
              </a:rPr>
              <a:t>- Ypatingai lengvas duomenų eksportavimas</a:t>
            </a:r>
            <a:endParaRPr lang="en-GB">
              <a:latin typeface="Metropolis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222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752390A0-24B6-19A3-8D14-EAE7AA004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616775"/>
            <a:ext cx="11071019" cy="562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070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79F7E0B-D445-F962-76C2-C3868CAFDA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959" y="334878"/>
            <a:ext cx="8530936" cy="618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745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FB78FA5-7259-CBCA-946F-C5CDA02535A6}"/>
              </a:ext>
            </a:extLst>
          </p:cNvPr>
          <p:cNvSpPr txBox="1"/>
          <p:nvPr/>
        </p:nvSpPr>
        <p:spPr>
          <a:xfrm>
            <a:off x="724706" y="883226"/>
            <a:ext cx="2063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>
                <a:latin typeface="Metropolis" panose="00000500000000000000" pitchFamily="50" charset="0"/>
              </a:rPr>
              <a:t>Kitos galimybės:</a:t>
            </a:r>
            <a:endParaRPr lang="en-GB" b="1">
              <a:latin typeface="Metropolis" panose="00000500000000000000" pitchFamily="50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F97A5C-E005-9319-027A-E58FEA5B0FC3}"/>
              </a:ext>
            </a:extLst>
          </p:cNvPr>
          <p:cNvSpPr txBox="1"/>
          <p:nvPr/>
        </p:nvSpPr>
        <p:spPr>
          <a:xfrm>
            <a:off x="760202" y="1320738"/>
            <a:ext cx="633859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lt-LT" i="0">
                <a:solidFill>
                  <a:srgbClr val="000000"/>
                </a:solidFill>
                <a:effectLst/>
                <a:latin typeface="Metropolis" panose="00000500000000000000" pitchFamily="50" charset="0"/>
              </a:rPr>
              <a:t>Laisvojo kritimo laiko trukmės / pagreičio nustatymas</a:t>
            </a:r>
          </a:p>
          <a:p>
            <a:pPr marL="285750" indent="-285750">
              <a:buFontTx/>
              <a:buChar char="-"/>
            </a:pPr>
            <a:r>
              <a:rPr lang="lt-LT">
                <a:solidFill>
                  <a:srgbClr val="000000"/>
                </a:solidFill>
                <a:latin typeface="Metropolis" panose="00000500000000000000" pitchFamily="50" charset="0"/>
              </a:rPr>
              <a:t>Garso greičio nustatymas</a:t>
            </a:r>
          </a:p>
          <a:p>
            <a:pPr marL="285750" indent="-285750">
              <a:buFontTx/>
              <a:buChar char="-"/>
            </a:pPr>
            <a:r>
              <a:rPr lang="lt-LT" i="0">
                <a:solidFill>
                  <a:srgbClr val="000000"/>
                </a:solidFill>
                <a:effectLst/>
                <a:latin typeface="Metropolis" panose="00000500000000000000" pitchFamily="50" charset="0"/>
              </a:rPr>
              <a:t>Išsiskyrusių dujų kiekio nustatymas</a:t>
            </a:r>
          </a:p>
          <a:p>
            <a:pPr marL="285750" indent="-285750">
              <a:buFontTx/>
              <a:buChar char="-"/>
            </a:pPr>
            <a:r>
              <a:rPr lang="lt-LT" i="0">
                <a:solidFill>
                  <a:srgbClr val="000000"/>
                </a:solidFill>
                <a:effectLst/>
                <a:latin typeface="Metropolis" panose="00000500000000000000" pitchFamily="50" charset="0"/>
              </a:rPr>
              <a:t>Cheminės reakcijos kinetika</a:t>
            </a:r>
          </a:p>
          <a:p>
            <a:pPr marL="285750" indent="-285750">
              <a:buFontTx/>
              <a:buChar char="-"/>
            </a:pPr>
            <a:r>
              <a:rPr lang="en-GB" i="0">
                <a:solidFill>
                  <a:srgbClr val="000000"/>
                </a:solidFill>
                <a:effectLst/>
                <a:latin typeface="Metropolis" panose="00000500000000000000" pitchFamily="50" charset="0"/>
              </a:rPr>
              <a:t>Raumens nuovargio tyrimas</a:t>
            </a:r>
            <a:endParaRPr lang="lt-LT">
              <a:solidFill>
                <a:srgbClr val="000000"/>
              </a:solidFill>
              <a:latin typeface="Metropolis" panose="00000500000000000000" pitchFamily="50" charset="0"/>
            </a:endParaRPr>
          </a:p>
          <a:p>
            <a:pPr marL="285750" indent="-285750">
              <a:buFontTx/>
              <a:buChar char="-"/>
            </a:pPr>
            <a:r>
              <a:rPr lang="lt-LT" i="0">
                <a:solidFill>
                  <a:srgbClr val="000000"/>
                </a:solidFill>
                <a:effectLst/>
                <a:latin typeface="Metropolis" panose="00000500000000000000" pitchFamily="50" charset="0"/>
              </a:rPr>
              <a:t>Paukščių giesmių sonogramos fiksavimas</a:t>
            </a:r>
            <a:endParaRPr lang="lt-LT">
              <a:solidFill>
                <a:srgbClr val="000000"/>
              </a:solidFill>
              <a:latin typeface="Metropolis" panose="00000500000000000000" pitchFamily="50" charset="0"/>
            </a:endParaRPr>
          </a:p>
          <a:p>
            <a:r>
              <a:rPr lang="lt-LT">
                <a:solidFill>
                  <a:srgbClr val="000000"/>
                </a:solidFill>
                <a:latin typeface="Metropolis" panose="00000500000000000000" pitchFamily="50" charset="0"/>
              </a:rPr>
              <a:t>+ Svyravimai ir kampinis greitis</a:t>
            </a:r>
            <a:endParaRPr lang="en-GB">
              <a:latin typeface="Metropolis" panose="00000500000000000000" pitchFamily="50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AEB2C58-EAA8-D284-59B8-7FF6D09E9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1091" y="356224"/>
            <a:ext cx="2829586" cy="623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123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D28F919-9D48-131A-D6E4-602F622F92FF}"/>
              </a:ext>
            </a:extLst>
          </p:cNvPr>
          <p:cNvSpPr txBox="1"/>
          <p:nvPr/>
        </p:nvSpPr>
        <p:spPr>
          <a:xfrm>
            <a:off x="514350" y="5081155"/>
            <a:ext cx="65796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/>
              <a:t>Detaliai apie sonogramas (ir kaip tai pritaikoma paukščių giesmėms):</a:t>
            </a:r>
          </a:p>
          <a:p>
            <a:r>
              <a:rPr lang="en-GB">
                <a:hlinkClick r:id="rId2"/>
              </a:rPr>
              <a:t>https://soundbirding.org/index.php/sound-and-spectrograms/</a:t>
            </a:r>
            <a:r>
              <a:rPr lang="lt-LT"/>
              <a:t> </a:t>
            </a:r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329C10-8D75-9D60-A75A-4DFBE0A76DB4}"/>
              </a:ext>
            </a:extLst>
          </p:cNvPr>
          <p:cNvSpPr txBox="1"/>
          <p:nvPr/>
        </p:nvSpPr>
        <p:spPr>
          <a:xfrm>
            <a:off x="566305" y="6120245"/>
            <a:ext cx="8949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/>
              <a:t>Kompiuterinė sonogramų analizės programa: </a:t>
            </a:r>
            <a:r>
              <a:rPr lang="lt-LT">
                <a:hlinkClick r:id="rId3"/>
              </a:rPr>
              <a:t>https://github.com/Christoph-Lauer/Sonogram</a:t>
            </a:r>
            <a:r>
              <a:rPr lang="lt-LT"/>
              <a:t> </a:t>
            </a:r>
            <a:endParaRPr lang="en-GB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D2E93737-17EF-FD16-069A-F76938C96F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258" y="750967"/>
            <a:ext cx="6136452" cy="3988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C968BA1F-16C2-2738-EC63-0B47FEB9AB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30" y="901522"/>
            <a:ext cx="3719650" cy="3687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49952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15780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FD177F2-0B75-2B8A-D557-F209C917E6C7}"/>
              </a:ext>
            </a:extLst>
          </p:cNvPr>
          <p:cNvSpPr txBox="1"/>
          <p:nvPr/>
        </p:nvSpPr>
        <p:spPr>
          <a:xfrm>
            <a:off x="293232" y="625985"/>
            <a:ext cx="60968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>
                <a:latin typeface="Metropolis" panose="00000500000000000000" pitchFamily="50" charset="0"/>
              </a:rPr>
              <a:t>Skaitmeninė akis</a:t>
            </a:r>
            <a:r>
              <a:rPr lang="lt-LT" sz="1800">
                <a:latin typeface="Metropolis" panose="00000500000000000000" pitchFamily="50" charset="0"/>
              </a:rPr>
              <a:t>:</a:t>
            </a:r>
            <a:endParaRPr lang="en-GB" sz="1800">
              <a:latin typeface="Metropolis" panose="00000500000000000000" pitchFamily="50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757B87-2C4B-E65F-3ECC-5E7D6AC35D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365" y="1622740"/>
            <a:ext cx="4633946" cy="1199200"/>
          </a:xfrm>
          <a:prstGeom prst="rect">
            <a:avLst/>
          </a:prstGeom>
        </p:spPr>
      </p:pic>
      <p:pic>
        <p:nvPicPr>
          <p:cNvPr id="7" name="Picture 8" descr="Jetzt bei Google Play">
            <a:extLst>
              <a:ext uri="{FF2B5EF4-FFF2-40B4-BE49-F238E27FC236}">
                <a16:creationId xmlns:a16="http://schemas.microsoft.com/office/drawing/2014/main" id="{CBF3C2A3-040E-C77D-99B8-FFD020DC53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481" y="3004807"/>
            <a:ext cx="2192226" cy="848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EE157B-A5DC-2D02-3066-9A63396644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2459" y="3124180"/>
            <a:ext cx="1953060" cy="5726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F9A7F3-BE21-6A50-1CC7-41D401970C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9747" y="1306264"/>
            <a:ext cx="3861386" cy="1832151"/>
          </a:xfrm>
          <a:prstGeom prst="rect">
            <a:avLst/>
          </a:prstGeom>
        </p:spPr>
      </p:pic>
      <p:pic>
        <p:nvPicPr>
          <p:cNvPr id="11" name="Picture 10" descr="Qr code&#10;&#10;Description automatically generated">
            <a:extLst>
              <a:ext uri="{FF2B5EF4-FFF2-40B4-BE49-F238E27FC236}">
                <a16:creationId xmlns:a16="http://schemas.microsoft.com/office/drawing/2014/main" id="{BC42A9F1-400C-72DE-0058-D91CB7EF3D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4220" y="3752175"/>
            <a:ext cx="2826913" cy="2826913"/>
          </a:xfrm>
          <a:prstGeom prst="rect">
            <a:avLst/>
          </a:prstGeom>
        </p:spPr>
      </p:pic>
      <p:pic>
        <p:nvPicPr>
          <p:cNvPr id="13" name="Picture 12" descr="Qr code&#10;&#10;Description automatically generated">
            <a:extLst>
              <a:ext uri="{FF2B5EF4-FFF2-40B4-BE49-F238E27FC236}">
                <a16:creationId xmlns:a16="http://schemas.microsoft.com/office/drawing/2014/main" id="{9403934C-45EC-4DA3-2356-E79E3421DE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85" y="3707454"/>
            <a:ext cx="2871634" cy="287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8148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ets with Diabetes: Urine Glucose Testing">
            <a:extLst>
              <a:ext uri="{FF2B5EF4-FFF2-40B4-BE49-F238E27FC236}">
                <a16:creationId xmlns:a16="http://schemas.microsoft.com/office/drawing/2014/main" id="{A7823DCD-D00A-256C-C20D-D29CB40256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6673" y="2634869"/>
            <a:ext cx="4000500" cy="221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Nelisco Home Diagnostic Test Strips, Urine Glucose Strip - 100 Strips/Box -  Walmart.com">
            <a:extLst>
              <a:ext uri="{FF2B5EF4-FFF2-40B4-BE49-F238E27FC236}">
                <a16:creationId xmlns:a16="http://schemas.microsoft.com/office/drawing/2014/main" id="{B066D8E2-D138-1AB7-3AE9-E574EE7CA6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081" y="903966"/>
            <a:ext cx="4061427" cy="478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8604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F550802-645B-8ED5-8EB1-2FFFA89E314D}"/>
              </a:ext>
            </a:extLst>
          </p:cNvPr>
          <p:cNvSpPr txBox="1"/>
          <p:nvPr/>
        </p:nvSpPr>
        <p:spPr>
          <a:xfrm>
            <a:off x="459046" y="700294"/>
            <a:ext cx="7202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800" b="1">
                <a:latin typeface="Metropolis" panose="00000500000000000000" pitchFamily="50" charset="0"/>
              </a:rPr>
              <a:t>Serijinių skiedimų paruošimas:</a:t>
            </a:r>
            <a:endParaRPr lang="en-GB" sz="1800" b="1">
              <a:latin typeface="Metropolis" panose="00000500000000000000" pitchFamily="50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86CDFA5-1779-DA15-6621-BA1A2A4122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990" y="2385353"/>
            <a:ext cx="8669482" cy="37110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364F859-FC98-FBC7-055B-5AE4A588595A}"/>
              </a:ext>
            </a:extLst>
          </p:cNvPr>
          <p:cNvSpPr txBox="1"/>
          <p:nvPr/>
        </p:nvSpPr>
        <p:spPr>
          <a:xfrm>
            <a:off x="1381990" y="5581650"/>
            <a:ext cx="8579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1600" b="1">
                <a:latin typeface="Metropolis" panose="00000500000000000000" pitchFamily="50" charset="0"/>
              </a:rPr>
              <a:t>20 g/L</a:t>
            </a:r>
            <a:endParaRPr lang="en-GB" sz="1600" b="1">
              <a:latin typeface="Metropolis" panose="00000500000000000000" pitchFamily="50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4CB4F0-E0FB-FB97-F6F0-4BEF9DC9FE41}"/>
              </a:ext>
            </a:extLst>
          </p:cNvPr>
          <p:cNvSpPr txBox="1"/>
          <p:nvPr/>
        </p:nvSpPr>
        <p:spPr>
          <a:xfrm rot="16200000">
            <a:off x="3461905" y="4500576"/>
            <a:ext cx="8579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1600" b="1">
                <a:latin typeface="Metropolis" panose="00000500000000000000" pitchFamily="50" charset="0"/>
              </a:rPr>
              <a:t>20 g/L</a:t>
            </a:r>
            <a:endParaRPr lang="en-GB" sz="1600" b="1">
              <a:latin typeface="Metropolis" panose="00000500000000000000" pitchFamily="50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1D2455-6A91-D3F8-880A-7A6D289FCAA5}"/>
              </a:ext>
            </a:extLst>
          </p:cNvPr>
          <p:cNvSpPr txBox="1"/>
          <p:nvPr/>
        </p:nvSpPr>
        <p:spPr>
          <a:xfrm rot="16200000">
            <a:off x="4325339" y="4500576"/>
            <a:ext cx="8178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1600" b="1">
                <a:latin typeface="Metropolis" panose="00000500000000000000" pitchFamily="50" charset="0"/>
              </a:rPr>
              <a:t>10 g/L</a:t>
            </a:r>
            <a:endParaRPr lang="en-GB" sz="1600" b="1">
              <a:latin typeface="Metropolis" panose="00000500000000000000" pitchFamily="50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D45D9C-2DD0-BEFD-D16B-E71799B710C7}"/>
              </a:ext>
            </a:extLst>
          </p:cNvPr>
          <p:cNvSpPr txBox="1"/>
          <p:nvPr/>
        </p:nvSpPr>
        <p:spPr>
          <a:xfrm rot="16200000">
            <a:off x="5220032" y="4495264"/>
            <a:ext cx="7152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1600" b="1">
                <a:latin typeface="Metropolis" panose="00000500000000000000" pitchFamily="50" charset="0"/>
              </a:rPr>
              <a:t>5 g/L</a:t>
            </a:r>
            <a:endParaRPr lang="en-GB" sz="1600" b="1">
              <a:latin typeface="Metropolis" panose="00000500000000000000" pitchFamily="50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862189-CE48-1FE7-30E4-6080F3E74C6A}"/>
              </a:ext>
            </a:extLst>
          </p:cNvPr>
          <p:cNvSpPr txBox="1"/>
          <p:nvPr/>
        </p:nvSpPr>
        <p:spPr>
          <a:xfrm rot="16200000">
            <a:off x="6089077" y="4489952"/>
            <a:ext cx="7665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1600" b="1">
                <a:latin typeface="Metropolis" panose="00000500000000000000" pitchFamily="50" charset="0"/>
              </a:rPr>
              <a:t>... g/L</a:t>
            </a:r>
            <a:endParaRPr lang="en-GB" sz="1600" b="1">
              <a:latin typeface="Metropolis" panose="00000500000000000000" pitchFamily="50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5CC192-8E78-FDA5-74FC-2CF74624C7BB}"/>
              </a:ext>
            </a:extLst>
          </p:cNvPr>
          <p:cNvSpPr txBox="1"/>
          <p:nvPr/>
        </p:nvSpPr>
        <p:spPr>
          <a:xfrm rot="16200000">
            <a:off x="7793997" y="4454891"/>
            <a:ext cx="7665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1600" b="1">
                <a:latin typeface="Metropolis" panose="00000500000000000000" pitchFamily="50" charset="0"/>
              </a:rPr>
              <a:t>... g/L</a:t>
            </a:r>
            <a:endParaRPr lang="en-GB" sz="1600" b="1">
              <a:latin typeface="Metropolis" panose="00000500000000000000" pitchFamily="50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E7509E-0866-8A33-F3AB-13BDFC1F4578}"/>
              </a:ext>
            </a:extLst>
          </p:cNvPr>
          <p:cNvSpPr txBox="1"/>
          <p:nvPr/>
        </p:nvSpPr>
        <p:spPr>
          <a:xfrm rot="16200000">
            <a:off x="6924952" y="4484347"/>
            <a:ext cx="7665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1600" b="1">
                <a:latin typeface="Metropolis" panose="00000500000000000000" pitchFamily="50" charset="0"/>
              </a:rPr>
              <a:t>... g/L</a:t>
            </a:r>
            <a:endParaRPr lang="en-GB" sz="1600" b="1">
              <a:latin typeface="Metropolis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238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F550802-645B-8ED5-8EB1-2FFFA89E314D}"/>
              </a:ext>
            </a:extLst>
          </p:cNvPr>
          <p:cNvSpPr txBox="1"/>
          <p:nvPr/>
        </p:nvSpPr>
        <p:spPr>
          <a:xfrm>
            <a:off x="377968" y="528844"/>
            <a:ext cx="7202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800" b="1">
                <a:latin typeface="Metropolis" panose="00000500000000000000" pitchFamily="50" charset="0"/>
              </a:rPr>
              <a:t>Kalibracinės kreivės paruošimas</a:t>
            </a:r>
            <a:endParaRPr lang="en-GB" sz="1800" b="1">
              <a:latin typeface="Metropolis" panose="00000500000000000000" pitchFamily="50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C08497-232B-962A-C53F-C969CC02A9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912" y="1980060"/>
            <a:ext cx="3992451" cy="43490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2A773A-8201-235F-2256-B66B4DA60E1D}"/>
              </a:ext>
            </a:extLst>
          </p:cNvPr>
          <p:cNvSpPr txBox="1"/>
          <p:nvPr/>
        </p:nvSpPr>
        <p:spPr>
          <a:xfrm>
            <a:off x="2687809" y="4154608"/>
            <a:ext cx="30877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>
                <a:latin typeface="Metropolis" panose="00000500000000000000" pitchFamily="50" charset="0"/>
              </a:rPr>
              <a:t>     × 6 </a:t>
            </a:r>
          </a:p>
          <a:p>
            <a:r>
              <a:rPr lang="lt-LT">
                <a:latin typeface="Metropolis" panose="00000500000000000000" pitchFamily="50" charset="0"/>
              </a:rPr>
              <a:t>(po vieną kiekvienai koncentracijai)</a:t>
            </a:r>
            <a:endParaRPr lang="en-GB">
              <a:latin typeface="Metropolis" panose="00000500000000000000" pitchFamily="50" charset="0"/>
            </a:endParaRPr>
          </a:p>
        </p:txBody>
      </p:sp>
      <p:pic>
        <p:nvPicPr>
          <p:cNvPr id="15" name="Picture 14" descr="A picture containing chart&#10;&#10;Description automatically generated">
            <a:extLst>
              <a:ext uri="{FF2B5EF4-FFF2-40B4-BE49-F238E27FC236}">
                <a16:creationId xmlns:a16="http://schemas.microsoft.com/office/drawing/2014/main" id="{2F144A2E-43AC-DD39-E7E7-ED5D36F028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21" t="13308" r="5253" b="16844"/>
          <a:stretch/>
        </p:blipFill>
        <p:spPr>
          <a:xfrm rot="16200000">
            <a:off x="7348973" y="-24551"/>
            <a:ext cx="3735531" cy="4790210"/>
          </a:xfrm>
          <a:prstGeom prst="rect">
            <a:avLst/>
          </a:prstGeom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7CE17A7-2AA0-F7A0-902C-B9479BBF00D9}"/>
              </a:ext>
            </a:extLst>
          </p:cNvPr>
          <p:cNvCxnSpPr>
            <a:cxnSpLocks/>
          </p:cNvCxnSpPr>
          <p:nvPr/>
        </p:nvCxnSpPr>
        <p:spPr>
          <a:xfrm flipV="1">
            <a:off x="4919229" y="4042063"/>
            <a:ext cx="2124941" cy="17145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837027A4-94E9-E532-8C8D-3266E9ED6E67}"/>
              </a:ext>
            </a:extLst>
          </p:cNvPr>
          <p:cNvSpPr txBox="1"/>
          <p:nvPr/>
        </p:nvSpPr>
        <p:spPr>
          <a:xfrm>
            <a:off x="7327850" y="3653545"/>
            <a:ext cx="699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600" b="1">
                <a:latin typeface="Metropolis" panose="00000500000000000000" pitchFamily="50" charset="0"/>
              </a:rPr>
              <a:t>20</a:t>
            </a:r>
            <a:endParaRPr lang="en-GB" sz="1600" b="1">
              <a:latin typeface="Metropolis" panose="00000500000000000000" pitchFamily="50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998203F-3ED5-5DCD-71FF-EC7915C8B18A}"/>
              </a:ext>
            </a:extLst>
          </p:cNvPr>
          <p:cNvSpPr txBox="1"/>
          <p:nvPr/>
        </p:nvSpPr>
        <p:spPr>
          <a:xfrm>
            <a:off x="6725179" y="3653545"/>
            <a:ext cx="699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600" b="1">
                <a:latin typeface="Metropolis" panose="00000500000000000000" pitchFamily="50" charset="0"/>
              </a:rPr>
              <a:t>g/L</a:t>
            </a:r>
            <a:endParaRPr lang="en-GB" sz="1600" b="1">
              <a:latin typeface="Metropolis" panose="00000500000000000000" pitchFamily="50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22AD2BE-E883-93E8-CA35-BB6C6C07652F}"/>
              </a:ext>
            </a:extLst>
          </p:cNvPr>
          <p:cNvSpPr txBox="1"/>
          <p:nvPr/>
        </p:nvSpPr>
        <p:spPr>
          <a:xfrm>
            <a:off x="7993830" y="3653545"/>
            <a:ext cx="699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600" b="1">
                <a:latin typeface="Metropolis" panose="00000500000000000000" pitchFamily="50" charset="0"/>
              </a:rPr>
              <a:t>10</a:t>
            </a:r>
            <a:endParaRPr lang="en-GB" sz="1600" b="1">
              <a:latin typeface="Metropolis" panose="00000500000000000000" pitchFamily="50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A8A67CA-2E91-2602-B4F5-11B79CFD5193}"/>
              </a:ext>
            </a:extLst>
          </p:cNvPr>
          <p:cNvSpPr txBox="1"/>
          <p:nvPr/>
        </p:nvSpPr>
        <p:spPr>
          <a:xfrm>
            <a:off x="8787292" y="3653545"/>
            <a:ext cx="28245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600" b="1">
                <a:latin typeface="Metropolis" panose="00000500000000000000" pitchFamily="50" charset="0"/>
              </a:rPr>
              <a:t>5         2.5      1.25    0.625  </a:t>
            </a:r>
            <a:endParaRPr lang="en-GB" sz="1600" b="1">
              <a:latin typeface="Metropolis" panose="00000500000000000000" pitchFamily="50" charset="0"/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D36C246B-72EA-94BE-DCA0-2BD56950F0FD}"/>
              </a:ext>
            </a:extLst>
          </p:cNvPr>
          <p:cNvCxnSpPr>
            <a:cxnSpLocks/>
          </p:cNvCxnSpPr>
          <p:nvPr/>
        </p:nvCxnSpPr>
        <p:spPr>
          <a:xfrm>
            <a:off x="9195954" y="4317423"/>
            <a:ext cx="0" cy="49356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14038500-E24F-A6C4-55CA-83370D9DA894}"/>
              </a:ext>
            </a:extLst>
          </p:cNvPr>
          <p:cNvSpPr txBox="1"/>
          <p:nvPr/>
        </p:nvSpPr>
        <p:spPr>
          <a:xfrm>
            <a:off x="7327850" y="4890094"/>
            <a:ext cx="699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600" b="1">
                <a:latin typeface="Metropolis" panose="00000500000000000000" pitchFamily="50" charset="0"/>
              </a:rPr>
              <a:t>20</a:t>
            </a:r>
            <a:endParaRPr lang="en-GB" sz="1600" b="1">
              <a:latin typeface="Metropolis" panose="00000500000000000000" pitchFamily="50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12E31CD-3BA1-0FF0-D8E0-A470B952C46E}"/>
              </a:ext>
            </a:extLst>
          </p:cNvPr>
          <p:cNvSpPr txBox="1"/>
          <p:nvPr/>
        </p:nvSpPr>
        <p:spPr>
          <a:xfrm>
            <a:off x="6725179" y="4890094"/>
            <a:ext cx="6026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600" b="1">
                <a:latin typeface="Metropolis" panose="00000500000000000000" pitchFamily="50" charset="0"/>
              </a:rPr>
              <a:t>g/L</a:t>
            </a:r>
            <a:endParaRPr lang="en-GB" sz="1600" b="1">
              <a:latin typeface="Metropolis" panose="00000500000000000000" pitchFamily="50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A40DBAF-83E0-D5B7-F30A-FB1CD4B3E692}"/>
              </a:ext>
            </a:extLst>
          </p:cNvPr>
          <p:cNvSpPr txBox="1"/>
          <p:nvPr/>
        </p:nvSpPr>
        <p:spPr>
          <a:xfrm>
            <a:off x="7993830" y="4890094"/>
            <a:ext cx="699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600" b="1">
                <a:latin typeface="Metropolis" panose="00000500000000000000" pitchFamily="50" charset="0"/>
              </a:rPr>
              <a:t>10</a:t>
            </a:r>
            <a:endParaRPr lang="en-GB" sz="1600" b="1">
              <a:latin typeface="Metropolis" panose="00000500000000000000" pitchFamily="50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EC63A81-0A0E-90F0-7F26-51E08E8A716D}"/>
              </a:ext>
            </a:extLst>
          </p:cNvPr>
          <p:cNvSpPr txBox="1"/>
          <p:nvPr/>
        </p:nvSpPr>
        <p:spPr>
          <a:xfrm>
            <a:off x="8787292" y="4890094"/>
            <a:ext cx="28245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600" b="1">
                <a:latin typeface="Metropolis" panose="00000500000000000000" pitchFamily="50" charset="0"/>
              </a:rPr>
              <a:t>5         2.5      1.25    0.625  </a:t>
            </a:r>
            <a:endParaRPr lang="en-GB" sz="1600" b="1">
              <a:latin typeface="Metropolis" panose="00000500000000000000" pitchFamily="50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6C5E91F-76CD-C1C9-9DEA-CFF663F50261}"/>
              </a:ext>
            </a:extLst>
          </p:cNvPr>
          <p:cNvSpPr txBox="1"/>
          <p:nvPr/>
        </p:nvSpPr>
        <p:spPr>
          <a:xfrm>
            <a:off x="6742834" y="5332276"/>
            <a:ext cx="6026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600" b="1">
                <a:solidFill>
                  <a:srgbClr val="C00000"/>
                </a:solidFill>
                <a:latin typeface="Metropolis" panose="00000500000000000000" pitchFamily="50" charset="0"/>
              </a:rPr>
              <a:t>R</a:t>
            </a:r>
          </a:p>
          <a:p>
            <a:endParaRPr lang="lt-LT" sz="1600" b="1">
              <a:solidFill>
                <a:srgbClr val="C00000"/>
              </a:solidFill>
              <a:latin typeface="Metropolis" panose="00000500000000000000" pitchFamily="50" charset="0"/>
            </a:endParaRPr>
          </a:p>
          <a:p>
            <a:r>
              <a:rPr lang="lt-LT" sz="1600" b="1">
                <a:solidFill>
                  <a:schemeClr val="accent6">
                    <a:lumMod val="75000"/>
                  </a:schemeClr>
                </a:solidFill>
                <a:latin typeface="Metropolis" panose="00000500000000000000" pitchFamily="50" charset="0"/>
              </a:rPr>
              <a:t>G</a:t>
            </a:r>
          </a:p>
          <a:p>
            <a:endParaRPr lang="lt-LT" sz="1600" b="1">
              <a:solidFill>
                <a:srgbClr val="C00000"/>
              </a:solidFill>
              <a:latin typeface="Metropolis" panose="00000500000000000000" pitchFamily="50" charset="0"/>
            </a:endParaRPr>
          </a:p>
          <a:p>
            <a:r>
              <a:rPr lang="lt-LT" sz="1600" b="1">
                <a:solidFill>
                  <a:srgbClr val="002060"/>
                </a:solidFill>
                <a:latin typeface="Metropolis" panose="00000500000000000000" pitchFamily="50" charset="0"/>
              </a:rPr>
              <a:t>B</a:t>
            </a:r>
            <a:endParaRPr lang="en-GB" sz="1600" b="1">
              <a:solidFill>
                <a:srgbClr val="002060"/>
              </a:solidFill>
              <a:latin typeface="Metropolis" panose="00000500000000000000" pitchFamily="50" charset="0"/>
            </a:endParaRPr>
          </a:p>
        </p:txBody>
      </p:sp>
      <p:graphicFrame>
        <p:nvGraphicFramePr>
          <p:cNvPr id="40" name="Table 40">
            <a:extLst>
              <a:ext uri="{FF2B5EF4-FFF2-40B4-BE49-F238E27FC236}">
                <a16:creationId xmlns:a16="http://schemas.microsoft.com/office/drawing/2014/main" id="{C83E53C1-C0F6-7793-208E-A2AC6FA12363}"/>
              </a:ext>
            </a:extLst>
          </p:cNvPr>
          <p:cNvGraphicFramePr>
            <a:graphicFrameLocks noGrp="1"/>
          </p:cNvGraphicFramePr>
          <p:nvPr/>
        </p:nvGraphicFramePr>
        <p:xfrm>
          <a:off x="7272432" y="5300552"/>
          <a:ext cx="4195668" cy="13234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99278">
                  <a:extLst>
                    <a:ext uri="{9D8B030D-6E8A-4147-A177-3AD203B41FA5}">
                      <a16:colId xmlns:a16="http://schemas.microsoft.com/office/drawing/2014/main" val="1566271660"/>
                    </a:ext>
                  </a:extLst>
                </a:gridCol>
                <a:gridCol w="699278">
                  <a:extLst>
                    <a:ext uri="{9D8B030D-6E8A-4147-A177-3AD203B41FA5}">
                      <a16:colId xmlns:a16="http://schemas.microsoft.com/office/drawing/2014/main" val="3592844333"/>
                    </a:ext>
                  </a:extLst>
                </a:gridCol>
                <a:gridCol w="699278">
                  <a:extLst>
                    <a:ext uri="{9D8B030D-6E8A-4147-A177-3AD203B41FA5}">
                      <a16:colId xmlns:a16="http://schemas.microsoft.com/office/drawing/2014/main" val="2604076683"/>
                    </a:ext>
                  </a:extLst>
                </a:gridCol>
                <a:gridCol w="699278">
                  <a:extLst>
                    <a:ext uri="{9D8B030D-6E8A-4147-A177-3AD203B41FA5}">
                      <a16:colId xmlns:a16="http://schemas.microsoft.com/office/drawing/2014/main" val="1311234179"/>
                    </a:ext>
                  </a:extLst>
                </a:gridCol>
                <a:gridCol w="699278">
                  <a:extLst>
                    <a:ext uri="{9D8B030D-6E8A-4147-A177-3AD203B41FA5}">
                      <a16:colId xmlns:a16="http://schemas.microsoft.com/office/drawing/2014/main" val="1618589038"/>
                    </a:ext>
                  </a:extLst>
                </a:gridCol>
                <a:gridCol w="699278">
                  <a:extLst>
                    <a:ext uri="{9D8B030D-6E8A-4147-A177-3AD203B41FA5}">
                      <a16:colId xmlns:a16="http://schemas.microsoft.com/office/drawing/2014/main" val="823199324"/>
                    </a:ext>
                  </a:extLst>
                </a:gridCol>
              </a:tblGrid>
              <a:tr h="44114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36631"/>
                  </a:ext>
                </a:extLst>
              </a:tr>
              <a:tr h="44114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330121"/>
                  </a:ext>
                </a:extLst>
              </a:tr>
              <a:tr h="44114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1849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27771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2C42ECC-2142-E807-915C-27D03FAE60A3}"/>
              </a:ext>
            </a:extLst>
          </p:cNvPr>
          <p:cNvSpPr txBox="1"/>
          <p:nvPr/>
        </p:nvSpPr>
        <p:spPr>
          <a:xfrm>
            <a:off x="968614" y="2325098"/>
            <a:ext cx="699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600" b="1">
                <a:latin typeface="Metropolis" panose="00000500000000000000" pitchFamily="50" charset="0"/>
              </a:rPr>
              <a:t>20</a:t>
            </a:r>
            <a:endParaRPr lang="en-GB" sz="1600" b="1">
              <a:latin typeface="Metropolis" panose="00000500000000000000" pitchFamily="50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D83663-F339-E32A-1890-8656960A7F42}"/>
              </a:ext>
            </a:extLst>
          </p:cNvPr>
          <p:cNvSpPr txBox="1"/>
          <p:nvPr/>
        </p:nvSpPr>
        <p:spPr>
          <a:xfrm>
            <a:off x="365943" y="2325098"/>
            <a:ext cx="6026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600" b="1">
                <a:latin typeface="Metropolis" panose="00000500000000000000" pitchFamily="50" charset="0"/>
              </a:rPr>
              <a:t>g/L</a:t>
            </a:r>
            <a:endParaRPr lang="en-GB" sz="1600" b="1">
              <a:latin typeface="Metropolis" panose="00000500000000000000" pitchFamily="50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7D4DE0-54E0-96FA-BE9E-F8300BA3C694}"/>
              </a:ext>
            </a:extLst>
          </p:cNvPr>
          <p:cNvSpPr txBox="1"/>
          <p:nvPr/>
        </p:nvSpPr>
        <p:spPr>
          <a:xfrm>
            <a:off x="1634594" y="2325098"/>
            <a:ext cx="699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600" b="1">
                <a:latin typeface="Metropolis" panose="00000500000000000000" pitchFamily="50" charset="0"/>
              </a:rPr>
              <a:t>10</a:t>
            </a:r>
            <a:endParaRPr lang="en-GB" sz="1600" b="1">
              <a:latin typeface="Metropolis" panose="00000500000000000000" pitchFamily="50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EA37F0-AFE5-7525-B9E9-76C14F74E495}"/>
              </a:ext>
            </a:extLst>
          </p:cNvPr>
          <p:cNvSpPr txBox="1"/>
          <p:nvPr/>
        </p:nvSpPr>
        <p:spPr>
          <a:xfrm>
            <a:off x="2428056" y="2325098"/>
            <a:ext cx="28245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600" b="1">
                <a:latin typeface="Metropolis" panose="00000500000000000000" pitchFamily="50" charset="0"/>
              </a:rPr>
              <a:t>5         2,5      1,25    0,625  </a:t>
            </a:r>
            <a:endParaRPr lang="en-GB" sz="1600" b="1">
              <a:latin typeface="Metropolis" panose="00000500000000000000" pitchFamily="50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289549-16A5-A5B9-61F4-AB26423D6427}"/>
              </a:ext>
            </a:extLst>
          </p:cNvPr>
          <p:cNvSpPr txBox="1"/>
          <p:nvPr/>
        </p:nvSpPr>
        <p:spPr>
          <a:xfrm>
            <a:off x="383598" y="2767280"/>
            <a:ext cx="6026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600" b="1">
                <a:solidFill>
                  <a:srgbClr val="C00000"/>
                </a:solidFill>
                <a:latin typeface="Metropolis" panose="00000500000000000000" pitchFamily="50" charset="0"/>
              </a:rPr>
              <a:t>R</a:t>
            </a:r>
          </a:p>
          <a:p>
            <a:endParaRPr lang="lt-LT" sz="1600" b="1">
              <a:solidFill>
                <a:srgbClr val="C00000"/>
              </a:solidFill>
              <a:latin typeface="Metropolis" panose="00000500000000000000" pitchFamily="50" charset="0"/>
            </a:endParaRPr>
          </a:p>
          <a:p>
            <a:r>
              <a:rPr lang="lt-LT" sz="1600" b="1">
                <a:solidFill>
                  <a:schemeClr val="accent6">
                    <a:lumMod val="75000"/>
                  </a:schemeClr>
                </a:solidFill>
                <a:latin typeface="Metropolis" panose="00000500000000000000" pitchFamily="50" charset="0"/>
              </a:rPr>
              <a:t>G</a:t>
            </a:r>
          </a:p>
          <a:p>
            <a:endParaRPr lang="lt-LT" sz="1600" b="1">
              <a:solidFill>
                <a:srgbClr val="C00000"/>
              </a:solidFill>
              <a:latin typeface="Metropolis" panose="00000500000000000000" pitchFamily="50" charset="0"/>
            </a:endParaRPr>
          </a:p>
          <a:p>
            <a:r>
              <a:rPr lang="lt-LT" sz="1600" b="1">
                <a:solidFill>
                  <a:srgbClr val="002060"/>
                </a:solidFill>
                <a:latin typeface="Metropolis" panose="00000500000000000000" pitchFamily="50" charset="0"/>
              </a:rPr>
              <a:t>B</a:t>
            </a:r>
            <a:endParaRPr lang="en-GB" sz="1600" b="1">
              <a:solidFill>
                <a:srgbClr val="002060"/>
              </a:solidFill>
              <a:latin typeface="Metropolis" panose="00000500000000000000" pitchFamily="50" charset="0"/>
            </a:endParaRPr>
          </a:p>
        </p:txBody>
      </p:sp>
      <p:graphicFrame>
        <p:nvGraphicFramePr>
          <p:cNvPr id="9" name="Table 40">
            <a:extLst>
              <a:ext uri="{FF2B5EF4-FFF2-40B4-BE49-F238E27FC236}">
                <a16:creationId xmlns:a16="http://schemas.microsoft.com/office/drawing/2014/main" id="{B7D90227-C449-6210-15E8-2CE718DB66A5}"/>
              </a:ext>
            </a:extLst>
          </p:cNvPr>
          <p:cNvGraphicFramePr>
            <a:graphicFrameLocks noGrp="1"/>
          </p:cNvGraphicFramePr>
          <p:nvPr/>
        </p:nvGraphicFramePr>
        <p:xfrm>
          <a:off x="913196" y="2735556"/>
          <a:ext cx="4195668" cy="13234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99278">
                  <a:extLst>
                    <a:ext uri="{9D8B030D-6E8A-4147-A177-3AD203B41FA5}">
                      <a16:colId xmlns:a16="http://schemas.microsoft.com/office/drawing/2014/main" val="1566271660"/>
                    </a:ext>
                  </a:extLst>
                </a:gridCol>
                <a:gridCol w="699278">
                  <a:extLst>
                    <a:ext uri="{9D8B030D-6E8A-4147-A177-3AD203B41FA5}">
                      <a16:colId xmlns:a16="http://schemas.microsoft.com/office/drawing/2014/main" val="3592844333"/>
                    </a:ext>
                  </a:extLst>
                </a:gridCol>
                <a:gridCol w="699278">
                  <a:extLst>
                    <a:ext uri="{9D8B030D-6E8A-4147-A177-3AD203B41FA5}">
                      <a16:colId xmlns:a16="http://schemas.microsoft.com/office/drawing/2014/main" val="2604076683"/>
                    </a:ext>
                  </a:extLst>
                </a:gridCol>
                <a:gridCol w="699278">
                  <a:extLst>
                    <a:ext uri="{9D8B030D-6E8A-4147-A177-3AD203B41FA5}">
                      <a16:colId xmlns:a16="http://schemas.microsoft.com/office/drawing/2014/main" val="1311234179"/>
                    </a:ext>
                  </a:extLst>
                </a:gridCol>
                <a:gridCol w="699278">
                  <a:extLst>
                    <a:ext uri="{9D8B030D-6E8A-4147-A177-3AD203B41FA5}">
                      <a16:colId xmlns:a16="http://schemas.microsoft.com/office/drawing/2014/main" val="1618589038"/>
                    </a:ext>
                  </a:extLst>
                </a:gridCol>
                <a:gridCol w="699278">
                  <a:extLst>
                    <a:ext uri="{9D8B030D-6E8A-4147-A177-3AD203B41FA5}">
                      <a16:colId xmlns:a16="http://schemas.microsoft.com/office/drawing/2014/main" val="823199324"/>
                    </a:ext>
                  </a:extLst>
                </a:gridCol>
              </a:tblGrid>
              <a:tr h="44114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36631"/>
                  </a:ext>
                </a:extLst>
              </a:tr>
              <a:tr h="44114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330121"/>
                  </a:ext>
                </a:extLst>
              </a:tr>
              <a:tr h="44114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184961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66F2A616-4DEC-E1F9-9125-CBE5A0D0F30E}"/>
              </a:ext>
            </a:extLst>
          </p:cNvPr>
          <p:cNvSpPr txBox="1"/>
          <p:nvPr/>
        </p:nvSpPr>
        <p:spPr>
          <a:xfrm rot="20817867">
            <a:off x="1318178" y="2843277"/>
            <a:ext cx="334899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6600" b="1">
                <a:solidFill>
                  <a:srgbClr val="FF9797"/>
                </a:solidFill>
                <a:latin typeface="Metropolis" panose="00000500000000000000" pitchFamily="50" charset="0"/>
              </a:rPr>
              <a:t>D A T A</a:t>
            </a:r>
            <a:endParaRPr lang="en-GB" sz="6600" b="1">
              <a:solidFill>
                <a:srgbClr val="FF9797"/>
              </a:solidFill>
              <a:latin typeface="Metropolis" panose="00000500000000000000" pitchFamily="50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B82A92B-DFCD-8A10-27B5-ABC613FB278F}"/>
              </a:ext>
            </a:extLst>
          </p:cNvPr>
          <p:cNvCxnSpPr/>
          <p:nvPr/>
        </p:nvCxnSpPr>
        <p:spPr>
          <a:xfrm>
            <a:off x="5491595" y="3397275"/>
            <a:ext cx="100272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11693243-C543-A7AD-B9AC-F6348D03DC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1468" y="1339580"/>
            <a:ext cx="4841668" cy="364720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1613D7F-5AA2-2474-4FF8-CD8B7989FF0C}"/>
              </a:ext>
            </a:extLst>
          </p:cNvPr>
          <p:cNvSpPr txBox="1"/>
          <p:nvPr/>
        </p:nvSpPr>
        <p:spPr>
          <a:xfrm>
            <a:off x="8208817" y="5450031"/>
            <a:ext cx="2361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>
                <a:latin typeface="Metropolis" panose="00000500000000000000" pitchFamily="50" charset="0"/>
              </a:rPr>
              <a:t>Kalibracinės kreivės</a:t>
            </a:r>
            <a:endParaRPr lang="en-GB">
              <a:latin typeface="Metropolis" panose="00000500000000000000" pitchFamily="50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0FE34F6-94FF-C56E-3256-00CE69D6A9C0}"/>
              </a:ext>
            </a:extLst>
          </p:cNvPr>
          <p:cNvSpPr txBox="1"/>
          <p:nvPr/>
        </p:nvSpPr>
        <p:spPr>
          <a:xfrm>
            <a:off x="1924049" y="5450031"/>
            <a:ext cx="1374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>
                <a:latin typeface="Metropolis" panose="00000500000000000000" pitchFamily="50" charset="0"/>
              </a:rPr>
              <a:t>Duomenys</a:t>
            </a:r>
            <a:endParaRPr lang="en-GB">
              <a:latin typeface="Metropolis" panose="00000500000000000000" pitchFamily="50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3A8A95C-4D7D-D654-5734-E16F5908369C}"/>
              </a:ext>
            </a:extLst>
          </p:cNvPr>
          <p:cNvSpPr txBox="1"/>
          <p:nvPr/>
        </p:nvSpPr>
        <p:spPr>
          <a:xfrm>
            <a:off x="8084128" y="790383"/>
            <a:ext cx="2917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>
                <a:latin typeface="Metropolis" panose="00000500000000000000" pitchFamily="50" charset="0"/>
              </a:rPr>
              <a:t>NUBRĖŽKITE GRAFIKUS!</a:t>
            </a:r>
            <a:endParaRPr lang="en-GB">
              <a:latin typeface="Metropolis" panose="00000500000000000000" pitchFamily="50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3CDB4B-B8FC-7660-A043-9DF645D43163}"/>
              </a:ext>
            </a:extLst>
          </p:cNvPr>
          <p:cNvSpPr txBox="1"/>
          <p:nvPr/>
        </p:nvSpPr>
        <p:spPr>
          <a:xfrm>
            <a:off x="10573994" y="1463007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>
                <a:solidFill>
                  <a:srgbClr val="C00000"/>
                </a:solidFill>
                <a:latin typeface="Metropolis" panose="00000500000000000000" pitchFamily="50" charset="0"/>
              </a:rPr>
              <a:t>R</a:t>
            </a:r>
            <a:endParaRPr lang="en-GB" b="1">
              <a:solidFill>
                <a:srgbClr val="C00000"/>
              </a:solidFill>
              <a:latin typeface="Metropolis" panose="00000500000000000000" pitchFamily="50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2823EB4-A942-2D98-38B0-551C2AE0194D}"/>
              </a:ext>
            </a:extLst>
          </p:cNvPr>
          <p:cNvSpPr txBox="1"/>
          <p:nvPr/>
        </p:nvSpPr>
        <p:spPr>
          <a:xfrm>
            <a:off x="10742469" y="1686188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>
                <a:solidFill>
                  <a:schemeClr val="accent1">
                    <a:lumMod val="75000"/>
                  </a:schemeClr>
                </a:solidFill>
                <a:latin typeface="Metropolis" panose="00000500000000000000" pitchFamily="50" charset="0"/>
              </a:rPr>
              <a:t>B</a:t>
            </a:r>
            <a:endParaRPr lang="en-GB" b="1">
              <a:solidFill>
                <a:schemeClr val="accent1">
                  <a:lumMod val="75000"/>
                </a:schemeClr>
              </a:solidFill>
              <a:latin typeface="Metropolis" panose="00000500000000000000" pitchFamily="50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7A2E961-5725-0337-2451-83A10FED892B}"/>
              </a:ext>
            </a:extLst>
          </p:cNvPr>
          <p:cNvSpPr txBox="1"/>
          <p:nvPr/>
        </p:nvSpPr>
        <p:spPr>
          <a:xfrm>
            <a:off x="10873105" y="2325098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>
                <a:solidFill>
                  <a:schemeClr val="accent6">
                    <a:lumMod val="75000"/>
                  </a:schemeClr>
                </a:solidFill>
                <a:latin typeface="Metropolis" panose="00000500000000000000" pitchFamily="50" charset="0"/>
              </a:rPr>
              <a:t>G</a:t>
            </a:r>
            <a:endParaRPr lang="en-GB" b="1">
              <a:solidFill>
                <a:schemeClr val="accent6">
                  <a:lumMod val="75000"/>
                </a:schemeClr>
              </a:solidFill>
              <a:latin typeface="Metropolis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4274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834AECC-975D-7B04-73C1-5195D757CC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1393304"/>
              </p:ext>
            </p:extLst>
          </p:nvPr>
        </p:nvGraphicFramePr>
        <p:xfrm>
          <a:off x="784441" y="458005"/>
          <a:ext cx="7386033" cy="582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494D5D46-61AF-2F1C-455A-21C37D7D26B7}"/>
              </a:ext>
            </a:extLst>
          </p:cNvPr>
          <p:cNvSpPr txBox="1"/>
          <p:nvPr/>
        </p:nvSpPr>
        <p:spPr>
          <a:xfrm>
            <a:off x="7939899" y="2896953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>
                <a:solidFill>
                  <a:srgbClr val="C00000"/>
                </a:solidFill>
                <a:latin typeface="Metropolis" panose="00000500000000000000" pitchFamily="50" charset="0"/>
              </a:rPr>
              <a:t>R</a:t>
            </a:r>
            <a:endParaRPr lang="en-GB" b="1">
              <a:solidFill>
                <a:srgbClr val="C00000"/>
              </a:solidFill>
              <a:latin typeface="Metropolis" panose="00000500000000000000" pitchFamily="50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05A514-52C9-18E6-CB4C-0DE7A3B49D5C}"/>
              </a:ext>
            </a:extLst>
          </p:cNvPr>
          <p:cNvSpPr txBox="1"/>
          <p:nvPr/>
        </p:nvSpPr>
        <p:spPr>
          <a:xfrm>
            <a:off x="7937494" y="4819047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>
                <a:solidFill>
                  <a:schemeClr val="accent1">
                    <a:lumMod val="75000"/>
                  </a:schemeClr>
                </a:solidFill>
                <a:latin typeface="Metropolis" panose="00000500000000000000" pitchFamily="50" charset="0"/>
              </a:rPr>
              <a:t>B</a:t>
            </a:r>
            <a:endParaRPr lang="en-GB" b="1">
              <a:solidFill>
                <a:schemeClr val="accent1">
                  <a:lumMod val="75000"/>
                </a:schemeClr>
              </a:solidFill>
              <a:latin typeface="Metropolis" panose="00000500000000000000" pitchFamily="50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16A26E7-4FCA-7A48-8409-D0B838A0CFEA}"/>
              </a:ext>
            </a:extLst>
          </p:cNvPr>
          <p:cNvSpPr txBox="1"/>
          <p:nvPr/>
        </p:nvSpPr>
        <p:spPr>
          <a:xfrm>
            <a:off x="7925471" y="3630277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>
                <a:solidFill>
                  <a:schemeClr val="accent6">
                    <a:lumMod val="75000"/>
                  </a:schemeClr>
                </a:solidFill>
                <a:latin typeface="Metropolis" panose="00000500000000000000" pitchFamily="50" charset="0"/>
              </a:rPr>
              <a:t>G</a:t>
            </a:r>
            <a:endParaRPr lang="en-GB" b="1">
              <a:solidFill>
                <a:schemeClr val="accent6">
                  <a:lumMod val="75000"/>
                </a:schemeClr>
              </a:solidFill>
              <a:latin typeface="Metropolis" panose="00000500000000000000" pitchFamily="50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62AAF22-4D1C-45D2-A5EE-6AC27A922C15}"/>
              </a:ext>
            </a:extLst>
          </p:cNvPr>
          <p:cNvSpPr txBox="1"/>
          <p:nvPr/>
        </p:nvSpPr>
        <p:spPr>
          <a:xfrm>
            <a:off x="8281659" y="820881"/>
            <a:ext cx="30688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>
                <a:latin typeface="Metropolis" panose="00000500000000000000" pitchFamily="50" charset="0"/>
              </a:rPr>
              <a:t>Kurį spalvinį komponentą pasirinktumėte kaip eksperimento kalibracinę kreivę?</a:t>
            </a:r>
            <a:endParaRPr lang="en-GB" b="1">
              <a:latin typeface="Metropolis" panose="00000500000000000000" pitchFamily="50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68FD4A5-36D8-B44E-8FF4-CF1C74D7A7CA}"/>
              </a:ext>
            </a:extLst>
          </p:cNvPr>
          <p:cNvSpPr/>
          <p:nvPr/>
        </p:nvSpPr>
        <p:spPr>
          <a:xfrm>
            <a:off x="2652279" y="1989859"/>
            <a:ext cx="213013" cy="207818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18720AA-6FC6-0324-092D-741E4A0938BE}"/>
              </a:ext>
            </a:extLst>
          </p:cNvPr>
          <p:cNvCxnSpPr/>
          <p:nvPr/>
        </p:nvCxnSpPr>
        <p:spPr>
          <a:xfrm>
            <a:off x="1584614" y="2093768"/>
            <a:ext cx="1091045" cy="0"/>
          </a:xfrm>
          <a:prstGeom prst="straightConnector1">
            <a:avLst/>
          </a:prstGeom>
          <a:ln w="19050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D056789-100B-226D-3AC6-CA6C975E0D5C}"/>
              </a:ext>
            </a:extLst>
          </p:cNvPr>
          <p:cNvCxnSpPr>
            <a:cxnSpLocks/>
          </p:cNvCxnSpPr>
          <p:nvPr/>
        </p:nvCxnSpPr>
        <p:spPr>
          <a:xfrm>
            <a:off x="2755326" y="2204604"/>
            <a:ext cx="0" cy="3432464"/>
          </a:xfrm>
          <a:prstGeom prst="straightConnector1">
            <a:avLst/>
          </a:prstGeom>
          <a:ln w="19050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7423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A69FB8A-6041-8925-706D-B48DC8A01FDA}"/>
              </a:ext>
            </a:extLst>
          </p:cNvPr>
          <p:cNvSpPr txBox="1"/>
          <p:nvPr/>
        </p:nvSpPr>
        <p:spPr>
          <a:xfrm>
            <a:off x="493569" y="358488"/>
            <a:ext cx="2438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>
                <a:latin typeface="Metropolis" panose="00000500000000000000" pitchFamily="50" charset="0"/>
              </a:rPr>
              <a:t>Matematinis modelis</a:t>
            </a:r>
            <a:endParaRPr lang="en-GB">
              <a:latin typeface="Metropolis" panose="00000500000000000000" pitchFamily="50" charset="0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EACADA2-4DFE-462A-B7F3-F5A0869CFE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0843467"/>
              </p:ext>
            </p:extLst>
          </p:nvPr>
        </p:nvGraphicFramePr>
        <p:xfrm>
          <a:off x="604405" y="1310987"/>
          <a:ext cx="4572000" cy="4381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198355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A69FB8A-6041-8925-706D-B48DC8A01FDA}"/>
              </a:ext>
            </a:extLst>
          </p:cNvPr>
          <p:cNvSpPr txBox="1"/>
          <p:nvPr/>
        </p:nvSpPr>
        <p:spPr>
          <a:xfrm>
            <a:off x="493569" y="358488"/>
            <a:ext cx="2438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>
                <a:latin typeface="Metropolis" panose="00000500000000000000" pitchFamily="50" charset="0"/>
              </a:rPr>
              <a:t>Matematinis modelis</a:t>
            </a:r>
            <a:endParaRPr lang="en-GB">
              <a:latin typeface="Metropolis" panose="00000500000000000000" pitchFamily="50" charset="0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932BD1ED-A86B-4AC3-82A9-98EFCDF1CC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5668662"/>
              </p:ext>
            </p:extLst>
          </p:nvPr>
        </p:nvGraphicFramePr>
        <p:xfrm>
          <a:off x="6459682" y="1244311"/>
          <a:ext cx="4572000" cy="4448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DEACADA2-4DFE-462A-B7F3-F5A0869CFE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4543553"/>
              </p:ext>
            </p:extLst>
          </p:nvPr>
        </p:nvGraphicFramePr>
        <p:xfrm>
          <a:off x="697923" y="1277649"/>
          <a:ext cx="4572000" cy="4381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899125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ED56EA-F5B6-EDDC-9E25-5245E5E0A2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473" y="622439"/>
            <a:ext cx="4059394" cy="973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7858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333F70-69A8-9E58-3EC6-4D7A8051A4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3833"/>
            <a:ext cx="12192000" cy="5810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853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307</Words>
  <Application>Microsoft Office PowerPoint</Application>
  <PresentationFormat>Widescreen</PresentationFormat>
  <Paragraphs>82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Metropolis</vt:lpstr>
      <vt:lpstr>SF Pro Text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Paulius Tamosiunas</dc:creator>
  <cp:lastModifiedBy>Paulius Tamosiunas</cp:lastModifiedBy>
  <cp:revision>5</cp:revision>
  <dcterms:created xsi:type="dcterms:W3CDTF">2022-10-05T20:43:20Z</dcterms:created>
  <dcterms:modified xsi:type="dcterms:W3CDTF">2023-03-11T10:24:15Z</dcterms:modified>
</cp:coreProperties>
</file>