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56" r:id="rId2"/>
    <p:sldId id="321" r:id="rId3"/>
    <p:sldId id="298" r:id="rId4"/>
    <p:sldId id="323" r:id="rId5"/>
    <p:sldId id="336" r:id="rId6"/>
    <p:sldId id="324" r:id="rId7"/>
    <p:sldId id="257" r:id="rId8"/>
    <p:sldId id="258" r:id="rId9"/>
    <p:sldId id="259" r:id="rId10"/>
    <p:sldId id="260" r:id="rId11"/>
    <p:sldId id="261" r:id="rId12"/>
    <p:sldId id="262" r:id="rId13"/>
    <p:sldId id="306" r:id="rId14"/>
    <p:sldId id="307" r:id="rId15"/>
    <p:sldId id="269" r:id="rId16"/>
    <p:sldId id="263" r:id="rId17"/>
    <p:sldId id="270" r:id="rId18"/>
    <p:sldId id="271" r:id="rId19"/>
    <p:sldId id="274" r:id="rId20"/>
    <p:sldId id="275" r:id="rId21"/>
    <p:sldId id="266" r:id="rId22"/>
    <p:sldId id="285" r:id="rId23"/>
    <p:sldId id="267" r:id="rId24"/>
    <p:sldId id="268" r:id="rId25"/>
    <p:sldId id="276" r:id="rId26"/>
    <p:sldId id="277" r:id="rId27"/>
    <p:sldId id="278" r:id="rId28"/>
    <p:sldId id="279" r:id="rId29"/>
    <p:sldId id="314" r:id="rId30"/>
    <p:sldId id="286" r:id="rId31"/>
    <p:sldId id="265" r:id="rId32"/>
    <p:sldId id="288" r:id="rId33"/>
    <p:sldId id="287" r:id="rId34"/>
    <p:sldId id="289" r:id="rId35"/>
    <p:sldId id="290" r:id="rId36"/>
    <p:sldId id="294" r:id="rId37"/>
    <p:sldId id="291" r:id="rId38"/>
    <p:sldId id="292" r:id="rId39"/>
    <p:sldId id="293" r:id="rId40"/>
    <p:sldId id="295" r:id="rId41"/>
    <p:sldId id="296" r:id="rId42"/>
    <p:sldId id="297" r:id="rId43"/>
    <p:sldId id="264" r:id="rId44"/>
    <p:sldId id="299" r:id="rId45"/>
    <p:sldId id="300" r:id="rId46"/>
    <p:sldId id="301" r:id="rId47"/>
    <p:sldId id="304" r:id="rId48"/>
    <p:sldId id="305" r:id="rId49"/>
    <p:sldId id="302" r:id="rId50"/>
    <p:sldId id="303" r:id="rId51"/>
    <p:sldId id="322" r:id="rId52"/>
    <p:sldId id="280" r:id="rId53"/>
    <p:sldId id="281" r:id="rId54"/>
    <p:sldId id="282" r:id="rId55"/>
    <p:sldId id="313" r:id="rId56"/>
    <p:sldId id="283" r:id="rId57"/>
    <p:sldId id="308" r:id="rId58"/>
    <p:sldId id="284" r:id="rId59"/>
    <p:sldId id="315" r:id="rId60"/>
    <p:sldId id="309" r:id="rId61"/>
    <p:sldId id="310" r:id="rId62"/>
    <p:sldId id="311" r:id="rId63"/>
    <p:sldId id="318" r:id="rId64"/>
    <p:sldId id="319" r:id="rId65"/>
    <p:sldId id="317" r:id="rId66"/>
    <p:sldId id="316" r:id="rId67"/>
    <p:sldId id="312" r:id="rId68"/>
    <p:sldId id="320" r:id="rId69"/>
    <p:sldId id="332" r:id="rId70"/>
    <p:sldId id="325" r:id="rId71"/>
    <p:sldId id="335" r:id="rId72"/>
    <p:sldId id="326" r:id="rId73"/>
    <p:sldId id="333" r:id="rId74"/>
    <p:sldId id="334" r:id="rId75"/>
    <p:sldId id="327" r:id="rId76"/>
    <p:sldId id="328" r:id="rId7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29" autoAdjust="0"/>
  </p:normalViewPr>
  <p:slideViewPr>
    <p:cSldViewPr snapToGrid="0">
      <p:cViewPr varScale="1">
        <p:scale>
          <a:sx n="94" d="100"/>
          <a:sy n="94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9C1144-AD1B-4FF1-8DEC-0663ECD0D7D0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FFAF7E85-83F0-4CA9-ABCE-BB055EC6C2A7}">
      <dgm:prSet/>
      <dgm:spPr/>
      <dgm:t>
        <a:bodyPr/>
        <a:lstStyle/>
        <a:p>
          <a:r>
            <a:rPr lang="lt-LT"/>
            <a:t>Mišinys yra išskirstomas panaudojant judrią fazę ir stacionarią (nejudančią) fazę. </a:t>
          </a:r>
          <a:endParaRPr lang="en-US"/>
        </a:p>
      </dgm:t>
    </dgm:pt>
    <dgm:pt modelId="{9689C3F3-74C9-49A9-90E4-5C58813440F2}" type="parTrans" cxnId="{F28E5C1A-58B6-45EF-B5E1-FB372508D085}">
      <dgm:prSet/>
      <dgm:spPr/>
      <dgm:t>
        <a:bodyPr/>
        <a:lstStyle/>
        <a:p>
          <a:endParaRPr lang="en-US"/>
        </a:p>
      </dgm:t>
    </dgm:pt>
    <dgm:pt modelId="{F60D4416-55DC-4216-8C33-C729A77C1A0B}" type="sibTrans" cxnId="{F28E5C1A-58B6-45EF-B5E1-FB372508D085}">
      <dgm:prSet/>
      <dgm:spPr/>
      <dgm:t>
        <a:bodyPr/>
        <a:lstStyle/>
        <a:p>
          <a:endParaRPr lang="en-US"/>
        </a:p>
      </dgm:t>
    </dgm:pt>
    <dgm:pt modelId="{247C09C8-231D-460A-BF6D-E445378DA03A}">
      <dgm:prSet/>
      <dgm:spPr/>
      <dgm:t>
        <a:bodyPr/>
        <a:lstStyle/>
        <a:p>
          <a:r>
            <a:rPr lang="lt-LT"/>
            <a:t>Turime parinkti tokias sąlygas, kad mėginys visiškai atsiskirtų.</a:t>
          </a:r>
          <a:endParaRPr lang="en-US"/>
        </a:p>
      </dgm:t>
    </dgm:pt>
    <dgm:pt modelId="{EF4B507F-5228-4B83-9232-59C66E2D1E9D}" type="parTrans" cxnId="{BE9EA9AF-EA61-477D-B373-61F6BAA51A1E}">
      <dgm:prSet/>
      <dgm:spPr/>
      <dgm:t>
        <a:bodyPr/>
        <a:lstStyle/>
        <a:p>
          <a:endParaRPr lang="en-US"/>
        </a:p>
      </dgm:t>
    </dgm:pt>
    <dgm:pt modelId="{310C4B8B-8BCF-414C-916F-7A4635173334}" type="sibTrans" cxnId="{BE9EA9AF-EA61-477D-B373-61F6BAA51A1E}">
      <dgm:prSet/>
      <dgm:spPr/>
      <dgm:t>
        <a:bodyPr/>
        <a:lstStyle/>
        <a:p>
          <a:endParaRPr lang="en-US"/>
        </a:p>
      </dgm:t>
    </dgm:pt>
    <dgm:pt modelId="{30F11BE8-4AEB-4E0E-809F-BD1DF177CE70}" type="pres">
      <dgm:prSet presAssocID="{AA9C1144-AD1B-4FF1-8DEC-0663ECD0D7D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20B0B9C-7835-4F1D-B65E-6E38F5E1D7E3}" type="pres">
      <dgm:prSet presAssocID="{FFAF7E85-83F0-4CA9-ABCE-BB055EC6C2A7}" presName="hierRoot1" presStyleCnt="0"/>
      <dgm:spPr/>
    </dgm:pt>
    <dgm:pt modelId="{42B33D9C-7BBF-4D58-8322-8B7114D5CD5E}" type="pres">
      <dgm:prSet presAssocID="{FFAF7E85-83F0-4CA9-ABCE-BB055EC6C2A7}" presName="composite" presStyleCnt="0"/>
      <dgm:spPr/>
    </dgm:pt>
    <dgm:pt modelId="{DF0F0BB0-7BFD-4AE8-8530-E2E7144E8295}" type="pres">
      <dgm:prSet presAssocID="{FFAF7E85-83F0-4CA9-ABCE-BB055EC6C2A7}" presName="background" presStyleLbl="node0" presStyleIdx="0" presStyleCnt="2"/>
      <dgm:spPr/>
    </dgm:pt>
    <dgm:pt modelId="{FB1E3044-DC1D-4BC1-8C2D-48E2615AD028}" type="pres">
      <dgm:prSet presAssocID="{FFAF7E85-83F0-4CA9-ABCE-BB055EC6C2A7}" presName="text" presStyleLbl="fgAcc0" presStyleIdx="0" presStyleCnt="2">
        <dgm:presLayoutVars>
          <dgm:chPref val="3"/>
        </dgm:presLayoutVars>
      </dgm:prSet>
      <dgm:spPr/>
    </dgm:pt>
    <dgm:pt modelId="{32BEA0C0-FDE1-453E-954E-3CFA06346CB7}" type="pres">
      <dgm:prSet presAssocID="{FFAF7E85-83F0-4CA9-ABCE-BB055EC6C2A7}" presName="hierChild2" presStyleCnt="0"/>
      <dgm:spPr/>
    </dgm:pt>
    <dgm:pt modelId="{C4E40E3B-8E72-4633-B006-F13A2B599889}" type="pres">
      <dgm:prSet presAssocID="{247C09C8-231D-460A-BF6D-E445378DA03A}" presName="hierRoot1" presStyleCnt="0"/>
      <dgm:spPr/>
    </dgm:pt>
    <dgm:pt modelId="{71927B73-7038-48C8-AA02-A750F06555B2}" type="pres">
      <dgm:prSet presAssocID="{247C09C8-231D-460A-BF6D-E445378DA03A}" presName="composite" presStyleCnt="0"/>
      <dgm:spPr/>
    </dgm:pt>
    <dgm:pt modelId="{FC53A7F2-7652-4835-8538-E0DE611F1F44}" type="pres">
      <dgm:prSet presAssocID="{247C09C8-231D-460A-BF6D-E445378DA03A}" presName="background" presStyleLbl="node0" presStyleIdx="1" presStyleCnt="2"/>
      <dgm:spPr/>
    </dgm:pt>
    <dgm:pt modelId="{0A35E4E0-C251-44EE-90ED-66C462DCBBD7}" type="pres">
      <dgm:prSet presAssocID="{247C09C8-231D-460A-BF6D-E445378DA03A}" presName="text" presStyleLbl="fgAcc0" presStyleIdx="1" presStyleCnt="2">
        <dgm:presLayoutVars>
          <dgm:chPref val="3"/>
        </dgm:presLayoutVars>
      </dgm:prSet>
      <dgm:spPr/>
    </dgm:pt>
    <dgm:pt modelId="{34D47BAF-C2EF-4B66-83DA-7E2622818A0F}" type="pres">
      <dgm:prSet presAssocID="{247C09C8-231D-460A-BF6D-E445378DA03A}" presName="hierChild2" presStyleCnt="0"/>
      <dgm:spPr/>
    </dgm:pt>
  </dgm:ptLst>
  <dgm:cxnLst>
    <dgm:cxn modelId="{F28E5C1A-58B6-45EF-B5E1-FB372508D085}" srcId="{AA9C1144-AD1B-4FF1-8DEC-0663ECD0D7D0}" destId="{FFAF7E85-83F0-4CA9-ABCE-BB055EC6C2A7}" srcOrd="0" destOrd="0" parTransId="{9689C3F3-74C9-49A9-90E4-5C58813440F2}" sibTransId="{F60D4416-55DC-4216-8C33-C729A77C1A0B}"/>
    <dgm:cxn modelId="{31E79B2C-823F-49A8-A2D7-78A4C8DFD470}" type="presOf" srcId="{247C09C8-231D-460A-BF6D-E445378DA03A}" destId="{0A35E4E0-C251-44EE-90ED-66C462DCBBD7}" srcOrd="0" destOrd="0" presId="urn:microsoft.com/office/officeart/2005/8/layout/hierarchy1"/>
    <dgm:cxn modelId="{0D106A35-15B7-47FC-95DC-9DFBAFEED314}" type="presOf" srcId="{AA9C1144-AD1B-4FF1-8DEC-0663ECD0D7D0}" destId="{30F11BE8-4AEB-4E0E-809F-BD1DF177CE70}" srcOrd="0" destOrd="0" presId="urn:microsoft.com/office/officeart/2005/8/layout/hierarchy1"/>
    <dgm:cxn modelId="{814DBD57-722F-4F19-A2A2-D39165946587}" type="presOf" srcId="{FFAF7E85-83F0-4CA9-ABCE-BB055EC6C2A7}" destId="{FB1E3044-DC1D-4BC1-8C2D-48E2615AD028}" srcOrd="0" destOrd="0" presId="urn:microsoft.com/office/officeart/2005/8/layout/hierarchy1"/>
    <dgm:cxn modelId="{BE9EA9AF-EA61-477D-B373-61F6BAA51A1E}" srcId="{AA9C1144-AD1B-4FF1-8DEC-0663ECD0D7D0}" destId="{247C09C8-231D-460A-BF6D-E445378DA03A}" srcOrd="1" destOrd="0" parTransId="{EF4B507F-5228-4B83-9232-59C66E2D1E9D}" sibTransId="{310C4B8B-8BCF-414C-916F-7A4635173334}"/>
    <dgm:cxn modelId="{4F43E571-12AF-4F8A-9E6A-8B78DDE0BACC}" type="presParOf" srcId="{30F11BE8-4AEB-4E0E-809F-BD1DF177CE70}" destId="{020B0B9C-7835-4F1D-B65E-6E38F5E1D7E3}" srcOrd="0" destOrd="0" presId="urn:microsoft.com/office/officeart/2005/8/layout/hierarchy1"/>
    <dgm:cxn modelId="{45C52E41-7FD6-42C8-8DCB-E1E5ECE9D926}" type="presParOf" srcId="{020B0B9C-7835-4F1D-B65E-6E38F5E1D7E3}" destId="{42B33D9C-7BBF-4D58-8322-8B7114D5CD5E}" srcOrd="0" destOrd="0" presId="urn:microsoft.com/office/officeart/2005/8/layout/hierarchy1"/>
    <dgm:cxn modelId="{F0BD055F-332B-45AE-B071-2B5F0200AF60}" type="presParOf" srcId="{42B33D9C-7BBF-4D58-8322-8B7114D5CD5E}" destId="{DF0F0BB0-7BFD-4AE8-8530-E2E7144E8295}" srcOrd="0" destOrd="0" presId="urn:microsoft.com/office/officeart/2005/8/layout/hierarchy1"/>
    <dgm:cxn modelId="{F41A0A6A-4F3A-4642-8EE6-E185029C81A6}" type="presParOf" srcId="{42B33D9C-7BBF-4D58-8322-8B7114D5CD5E}" destId="{FB1E3044-DC1D-4BC1-8C2D-48E2615AD028}" srcOrd="1" destOrd="0" presId="urn:microsoft.com/office/officeart/2005/8/layout/hierarchy1"/>
    <dgm:cxn modelId="{2BC26BF0-C06B-46D2-A378-373BD0CE475E}" type="presParOf" srcId="{020B0B9C-7835-4F1D-B65E-6E38F5E1D7E3}" destId="{32BEA0C0-FDE1-453E-954E-3CFA06346CB7}" srcOrd="1" destOrd="0" presId="urn:microsoft.com/office/officeart/2005/8/layout/hierarchy1"/>
    <dgm:cxn modelId="{99272998-9A2C-4BAE-B335-E76061822870}" type="presParOf" srcId="{30F11BE8-4AEB-4E0E-809F-BD1DF177CE70}" destId="{C4E40E3B-8E72-4633-B006-F13A2B599889}" srcOrd="1" destOrd="0" presId="urn:microsoft.com/office/officeart/2005/8/layout/hierarchy1"/>
    <dgm:cxn modelId="{ED59EFA8-5DFE-47CB-9025-1B9977B3BEA3}" type="presParOf" srcId="{C4E40E3B-8E72-4633-B006-F13A2B599889}" destId="{71927B73-7038-48C8-AA02-A750F06555B2}" srcOrd="0" destOrd="0" presId="urn:microsoft.com/office/officeart/2005/8/layout/hierarchy1"/>
    <dgm:cxn modelId="{2E89E426-CC04-4AA2-9901-AE4193F4F95C}" type="presParOf" srcId="{71927B73-7038-48C8-AA02-A750F06555B2}" destId="{FC53A7F2-7652-4835-8538-E0DE611F1F44}" srcOrd="0" destOrd="0" presId="urn:microsoft.com/office/officeart/2005/8/layout/hierarchy1"/>
    <dgm:cxn modelId="{01C3324D-AC4B-40AD-8BFD-113EEEB91957}" type="presParOf" srcId="{71927B73-7038-48C8-AA02-A750F06555B2}" destId="{0A35E4E0-C251-44EE-90ED-66C462DCBBD7}" srcOrd="1" destOrd="0" presId="urn:microsoft.com/office/officeart/2005/8/layout/hierarchy1"/>
    <dgm:cxn modelId="{551C7114-EF6B-41BE-8DE9-BC969322EF80}" type="presParOf" srcId="{C4E40E3B-8E72-4633-B006-F13A2B599889}" destId="{34D47BAF-C2EF-4B66-83DA-7E2622818A0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F0BB0-7BFD-4AE8-8530-E2E7144E8295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E3044-DC1D-4BC1-8C2D-48E2615AD028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300" kern="1200"/>
            <a:t>Mišinys yra išskirstomas panaudojant judrią fazę ir stacionarią (nejudančią) fazę. </a:t>
          </a:r>
          <a:endParaRPr lang="en-US" sz="3300" kern="1200"/>
        </a:p>
      </dsp:txBody>
      <dsp:txXfrm>
        <a:off x="696297" y="538547"/>
        <a:ext cx="4171627" cy="2590157"/>
      </dsp:txXfrm>
    </dsp:sp>
    <dsp:sp modelId="{FC53A7F2-7652-4835-8538-E0DE611F1F44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5E4E0-C251-44EE-90ED-66C462DCBBD7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300" kern="1200"/>
            <a:t>Turime parinkti tokias sąlygas, kad mėginys visiškai atsiskirtų.</a:t>
          </a:r>
          <a:endParaRPr lang="en-US" sz="3300" kern="1200"/>
        </a:p>
      </dsp:txBody>
      <dsp:txXfrm>
        <a:off x="5991936" y="538547"/>
        <a:ext cx="4171627" cy="2590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EF8A6-E3DE-4108-937E-E9B7C4146DA5}" type="datetimeFigureOut">
              <a:rPr lang="lt-LT" smtClean="0"/>
              <a:t>2023-04-25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2543E-3D47-4EB5-B0F5-9E360C551CE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8209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2543E-3D47-4EB5-B0F5-9E360C551CEB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9424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2543E-3D47-4EB5-B0F5-9E360C551CEB}" type="slidenum">
              <a:rPr lang="lt-LT" smtClean="0"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4412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2543E-3D47-4EB5-B0F5-9E360C551CEB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93190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2543E-3D47-4EB5-B0F5-9E360C551CEB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5769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2543E-3D47-4EB5-B0F5-9E360C551CEB}" type="slidenum">
              <a:rPr lang="lt-LT" smtClean="0"/>
              <a:t>48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248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3CED-309E-359F-94C2-ADFCFC13C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92C1D-29F7-9BCF-B954-69DF1CB45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3A294-F40E-8FF4-5FA0-05A97E6F4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9759B-D9BA-4E43-8317-3C6340E7CAD6}" type="datetime1">
              <a:rPr lang="lt-LT" smtClean="0"/>
              <a:t>2023-04-25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DD0D0-DE14-661A-93B5-D957A436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2E806-0E90-A332-F5A0-24B26B8E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559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B25DD-6FDF-626D-DFB9-FC8ED513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67BEF-67FA-4FD0-CE14-C1AC97E88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38865-FC9E-6862-59FA-F27436D2C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C735-5A50-4AA4-A62A-40861C34C0F4}" type="datetime1">
              <a:rPr lang="lt-LT" smtClean="0"/>
              <a:t>2023-04-25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CC08E-0721-DFE4-F79F-BDAF0F0C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386C0-CCF9-0526-1412-6E7AA5667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7285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EE146-ED63-134D-7979-8523CA860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DEAB0-D554-50E9-592F-531D979A3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9CB2-57DC-EB8B-B4F2-592C9DA5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6B01-5786-44E2-BFE8-E29C51DC65DB}" type="datetime1">
              <a:rPr lang="lt-LT" smtClean="0"/>
              <a:t>2023-04-25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FBB63-F109-8680-007F-680BC5E2D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5798A-DCC3-5568-5713-A8DF2661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983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FAF0-00EA-19EB-DEDE-3C310909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45F3B-3B33-784D-D972-7DEDDABB63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5F1B8-72F3-B3F5-A140-6D3382216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4CC5E-D25E-CD84-2FF6-5F06CD931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D2700-99C1-4CF4-B088-595DFF4A89A3}" type="datetime1">
              <a:rPr lang="lt-LT" smtClean="0"/>
              <a:t>2023-04-25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3A228-3DF5-4D82-ED57-FC69AF982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1383E-D1B6-4AB6-1E93-923D863D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274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078C-B128-A1BA-12BF-41D121A4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C2120-F001-1B9D-9984-D8896DA9E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56986-D832-6671-5C83-D3C9331EF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587FDB-337E-BF6E-376E-524CF8C61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B9730E-5533-E17E-9D48-06D1E6284C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F067E1-1CEB-6FAC-1E83-34ADD36CF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B97D5-7863-4E91-B21D-F516C7353258}" type="datetime1">
              <a:rPr lang="lt-LT" smtClean="0"/>
              <a:t>2023-04-25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4678F1-9BF6-FC0E-01DF-F816D2DD7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47E61-2EED-0EC2-6FB1-183D80104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870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09B5F-552E-58F2-72BD-F31C22E26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DBD44F-E31B-E210-D10F-61EE340BA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91E76-B279-4248-9A35-9853384F8419}" type="datetime1">
              <a:rPr lang="lt-LT" smtClean="0"/>
              <a:t>2023-04-25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17AE4-0472-A662-F6E4-FEE6A514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07DD3-AFE5-6DAF-DACD-20E0067E4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6289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8002F9-4CED-7690-E375-CABACC18F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B1BB-33A8-4C70-81B6-88070AFF6CEC}" type="datetime1">
              <a:rPr lang="lt-LT" smtClean="0"/>
              <a:t>2023-04-25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15BD56-676A-662E-312E-AEC0B7380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8F1D8-736D-61D1-318D-D2B74C7FF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55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41CD-FBFB-BF76-5413-D4DCE33F5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0A3C2-5F3A-6D94-26CF-DD27D0C6E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C99CD-C436-C62F-4945-AA6605427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7ECBE-6231-C2C8-4573-BFB9968DC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AC062-F199-430A-95D2-6D37876362D7}" type="datetime1">
              <a:rPr lang="lt-LT" smtClean="0"/>
              <a:t>2023-04-25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C5C8F-C88A-46B8-0606-B398400A4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D74F1-33D4-7004-5C93-06D359F4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477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B2D1-ABE1-CB4C-29B2-D7F1981E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D9DCD-3F5F-2BB9-A51C-FF3D230B02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61570-1548-B15E-232B-9057DB6BA2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7489FB-C4EB-AFC0-B056-1EFF9633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12DC-1E69-4B6D-A7B8-233B89444BBD}" type="datetime1">
              <a:rPr lang="lt-LT" smtClean="0"/>
              <a:t>2023-04-25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BA2CF-D77B-FF05-E13A-BCC0FE9D9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4ACB7-622A-CA58-83DF-7F08188D1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4384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DBA22-BC9B-11BB-A0ED-FF671920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D24FC-4D2C-7A1B-27E7-952C783DD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C0272-4790-3E61-F23A-487EC1A9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0999F-375C-4A3B-8F63-44AFE750D2C9}" type="datetime1">
              <a:rPr lang="lt-LT" smtClean="0"/>
              <a:t>2023-04-25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6C7BB-133F-185F-5E22-DE068DED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EA982-E1BE-ED55-FB75-8B65648E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7275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26EAD2-3E1C-D080-021E-6B6E9342B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1E3756-A485-65D7-B8EE-7DE86A4D0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B92AC-3483-8CC1-482A-C9A5B7944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5C5CC-6076-4C13-8E67-D5CAAA16236F}" type="datetime1">
              <a:rPr lang="lt-LT" smtClean="0"/>
              <a:t>2023-04-25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9396E-8492-A2AC-92B1-815CAC69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35DEB-7C03-5235-32BA-419ABAD7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8860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2BF676-A535-B3E4-D9C5-B47E407A6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0EA4D-AA5D-FA85-E917-337FA9B49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495CF-D8F5-46C7-7F52-D4F2D6805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ECB92-E9AC-45C0-8797-15A16079AE21}" type="datetime1">
              <a:rPr lang="lt-LT" smtClean="0"/>
              <a:t>2023-04-25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29690-04B1-086F-69EC-1880D0633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271C0-F6E9-479B-E019-9CA2C914B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28AF9-5E99-4492-8433-58EA4102C18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46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2670-27AA-589A-17E4-BB51BDBB4B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Chromatografija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5D44E-EA1B-F8C6-D7C3-ABABA20E20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34119B-1BC6-DF6F-690B-C35F54CC1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842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9E3C4-CB77-149D-0B09-C9B33050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Atnaujintos programos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4E0AF-53D8-6550-0F63-DA7C1A797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7ABE7-9EE9-7E7D-BB02-5664647D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2</a:t>
            </a:fld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61ED74-463D-C19B-B231-381B2A49D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7457"/>
            <a:ext cx="12192000" cy="13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27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E2670-27AA-589A-17E4-BB51BDBB4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0414" y="640080"/>
            <a:ext cx="4758458" cy="3566160"/>
          </a:xfrm>
        </p:spPr>
        <p:txBody>
          <a:bodyPr anchor="b">
            <a:normAutofit/>
          </a:bodyPr>
          <a:lstStyle/>
          <a:p>
            <a:pPr algn="l"/>
            <a:r>
              <a:rPr lang="lt-LT" sz="6100"/>
              <a:t>Panaudojimas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5D44E-EA1B-F8C6-D7C3-ABABA20E20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0412" y="4636008"/>
            <a:ext cx="4758459" cy="1572768"/>
          </a:xfrm>
        </p:spPr>
        <p:txBody>
          <a:bodyPr>
            <a:normAutofit/>
          </a:bodyPr>
          <a:lstStyle/>
          <a:p>
            <a:pPr algn="l"/>
            <a:r>
              <a:rPr lang="lt-LT" sz="2000"/>
              <a:t>Skaičiuojama, kad 60-70 proc. pramonėje atliekamų analizių, atliekama su skysčių arba dujų chromatografija. Kuo ji ypatinga?</a:t>
            </a:r>
          </a:p>
          <a:p>
            <a:pPr algn="l"/>
            <a:r>
              <a:rPr lang="lt-LT" sz="2000"/>
              <a:t>Nesunkiai galime tirti mišinius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D5C41F-875B-D50B-1838-ECE587E841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09"/>
          <a:stretch/>
        </p:blipFill>
        <p:spPr>
          <a:xfrm>
            <a:off x="20" y="10"/>
            <a:ext cx="6108141" cy="6857990"/>
          </a:xfrm>
          <a:custGeom>
            <a:avLst/>
            <a:gdLst/>
            <a:ahLst/>
            <a:cxnLst/>
            <a:rect l="l" t="t" r="r" b="b"/>
            <a:pathLst>
              <a:path w="6108161" h="6858000">
                <a:moveTo>
                  <a:pt x="0" y="0"/>
                </a:moveTo>
                <a:lnTo>
                  <a:pt x="2058355" y="0"/>
                </a:lnTo>
                <a:lnTo>
                  <a:pt x="3299791" y="0"/>
                </a:lnTo>
                <a:lnTo>
                  <a:pt x="6076880" y="0"/>
                </a:lnTo>
                <a:lnTo>
                  <a:pt x="6078171" y="10931"/>
                </a:lnTo>
                <a:cubicBezTo>
                  <a:pt x="6093300" y="94836"/>
                  <a:pt x="6090630" y="179884"/>
                  <a:pt x="6094698" y="264297"/>
                </a:cubicBezTo>
                <a:cubicBezTo>
                  <a:pt x="6099656" y="367652"/>
                  <a:pt x="6093427" y="471135"/>
                  <a:pt x="6091266" y="574617"/>
                </a:cubicBezTo>
                <a:cubicBezTo>
                  <a:pt x="6089359" y="662717"/>
                  <a:pt x="6080587" y="750690"/>
                  <a:pt x="6083384" y="838916"/>
                </a:cubicBezTo>
                <a:cubicBezTo>
                  <a:pt x="6083384" y="841968"/>
                  <a:pt x="6083384" y="845019"/>
                  <a:pt x="6083384" y="848070"/>
                </a:cubicBezTo>
                <a:cubicBezTo>
                  <a:pt x="6075375" y="945068"/>
                  <a:pt x="6075375" y="1042576"/>
                  <a:pt x="6083384" y="1139574"/>
                </a:cubicBezTo>
                <a:cubicBezTo>
                  <a:pt x="6085964" y="1179950"/>
                  <a:pt x="6085240" y="1220466"/>
                  <a:pt x="6081223" y="1260728"/>
                </a:cubicBezTo>
                <a:cubicBezTo>
                  <a:pt x="6077409" y="1311960"/>
                  <a:pt x="6065204" y="1364083"/>
                  <a:pt x="6073976" y="1414934"/>
                </a:cubicBezTo>
                <a:cubicBezTo>
                  <a:pt x="6079722" y="1456784"/>
                  <a:pt x="6082913" y="1498940"/>
                  <a:pt x="6083511" y="1541172"/>
                </a:cubicBezTo>
                <a:cubicBezTo>
                  <a:pt x="6087833" y="1635755"/>
                  <a:pt x="6083638" y="1730847"/>
                  <a:pt x="6082112" y="1825685"/>
                </a:cubicBezTo>
                <a:cubicBezTo>
                  <a:pt x="6080205" y="1936286"/>
                  <a:pt x="6083002" y="2046634"/>
                  <a:pt x="6074103" y="2157235"/>
                </a:cubicBezTo>
                <a:cubicBezTo>
                  <a:pt x="6069145" y="2246581"/>
                  <a:pt x="6069145" y="2336130"/>
                  <a:pt x="6074103" y="2425476"/>
                </a:cubicBezTo>
                <a:cubicBezTo>
                  <a:pt x="6076519" y="2507473"/>
                  <a:pt x="6088850" y="2588454"/>
                  <a:pt x="6086816" y="2671214"/>
                </a:cubicBezTo>
                <a:cubicBezTo>
                  <a:pt x="6084401" y="2767832"/>
                  <a:pt x="6072959" y="2863940"/>
                  <a:pt x="6076519" y="2960685"/>
                </a:cubicBezTo>
                <a:cubicBezTo>
                  <a:pt x="6078171" y="3006832"/>
                  <a:pt x="6078299" y="3052980"/>
                  <a:pt x="6079316" y="3099127"/>
                </a:cubicBezTo>
                <a:cubicBezTo>
                  <a:pt x="6080333" y="3154682"/>
                  <a:pt x="6090376" y="3210110"/>
                  <a:pt x="6084782" y="3265665"/>
                </a:cubicBezTo>
                <a:cubicBezTo>
                  <a:pt x="6075502" y="3358087"/>
                  <a:pt x="6051475" y="3448857"/>
                  <a:pt x="6066476" y="3543567"/>
                </a:cubicBezTo>
                <a:cubicBezTo>
                  <a:pt x="6074739" y="3595690"/>
                  <a:pt x="6084146" y="3647940"/>
                  <a:pt x="6088850" y="3700571"/>
                </a:cubicBezTo>
                <a:cubicBezTo>
                  <a:pt x="6093045" y="3747608"/>
                  <a:pt x="6103724" y="3795408"/>
                  <a:pt x="6095588" y="3842191"/>
                </a:cubicBezTo>
                <a:cubicBezTo>
                  <a:pt x="6088723" y="3882237"/>
                  <a:pt x="6092410" y="3922282"/>
                  <a:pt x="6087070" y="3962327"/>
                </a:cubicBezTo>
                <a:cubicBezTo>
                  <a:pt x="6080078" y="4014831"/>
                  <a:pt x="6076265" y="4068352"/>
                  <a:pt x="6071052" y="4121111"/>
                </a:cubicBezTo>
                <a:cubicBezTo>
                  <a:pt x="6066221" y="4169038"/>
                  <a:pt x="6062662" y="4216838"/>
                  <a:pt x="6075375" y="4261841"/>
                </a:cubicBezTo>
                <a:cubicBezTo>
                  <a:pt x="6106394" y="4375112"/>
                  <a:pt x="6089359" y="4487748"/>
                  <a:pt x="6077663" y="4600257"/>
                </a:cubicBezTo>
                <a:cubicBezTo>
                  <a:pt x="6071942" y="4655049"/>
                  <a:pt x="6063552" y="4712765"/>
                  <a:pt x="6076265" y="4762853"/>
                </a:cubicBezTo>
                <a:cubicBezTo>
                  <a:pt x="6099783" y="4851716"/>
                  <a:pt x="6081350" y="4936764"/>
                  <a:pt x="6071179" y="5021432"/>
                </a:cubicBezTo>
                <a:cubicBezTo>
                  <a:pt x="6061009" y="5106099"/>
                  <a:pt x="6058594" y="5189495"/>
                  <a:pt x="6076392" y="5272637"/>
                </a:cubicBezTo>
                <a:cubicBezTo>
                  <a:pt x="6088850" y="5331116"/>
                  <a:pt x="6088850" y="5390612"/>
                  <a:pt x="6090376" y="5449600"/>
                </a:cubicBezTo>
                <a:cubicBezTo>
                  <a:pt x="6091266" y="5486339"/>
                  <a:pt x="6077663" y="5523842"/>
                  <a:pt x="6068637" y="5560582"/>
                </a:cubicBezTo>
                <a:cubicBezTo>
                  <a:pt x="6052364" y="5626943"/>
                  <a:pt x="6046517" y="5694321"/>
                  <a:pt x="6068637" y="5759029"/>
                </a:cubicBezTo>
                <a:cubicBezTo>
                  <a:pt x="6099148" y="5848655"/>
                  <a:pt x="6116691" y="5938407"/>
                  <a:pt x="6103978" y="6033117"/>
                </a:cubicBezTo>
                <a:cubicBezTo>
                  <a:pt x="6096732" y="6091724"/>
                  <a:pt x="6094952" y="6151347"/>
                  <a:pt x="6084019" y="6209190"/>
                </a:cubicBezTo>
                <a:cubicBezTo>
                  <a:pt x="6065713" y="6304790"/>
                  <a:pt x="6072196" y="6399882"/>
                  <a:pt x="6086816" y="6494211"/>
                </a:cubicBezTo>
                <a:cubicBezTo>
                  <a:pt x="6096897" y="6573081"/>
                  <a:pt x="6097965" y="6652829"/>
                  <a:pt x="6089994" y="6731941"/>
                </a:cubicBezTo>
                <a:lnTo>
                  <a:pt x="6081268" y="6858000"/>
                </a:lnTo>
                <a:lnTo>
                  <a:pt x="3299791" y="6858000"/>
                </a:lnTo>
                <a:lnTo>
                  <a:pt x="205835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82580482-BA80-420A-8A05-C58E97F2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1142" y="4409267"/>
            <a:ext cx="4242816" cy="18288"/>
          </a:xfrm>
          <a:custGeom>
            <a:avLst/>
            <a:gdLst>
              <a:gd name="connsiteX0" fmla="*/ 0 w 4242816"/>
              <a:gd name="connsiteY0" fmla="*/ 0 h 18288"/>
              <a:gd name="connsiteX1" fmla="*/ 690973 w 4242816"/>
              <a:gd name="connsiteY1" fmla="*/ 0 h 18288"/>
              <a:gd name="connsiteX2" fmla="*/ 1212233 w 4242816"/>
              <a:gd name="connsiteY2" fmla="*/ 0 h 18288"/>
              <a:gd name="connsiteX3" fmla="*/ 1860778 w 4242816"/>
              <a:gd name="connsiteY3" fmla="*/ 0 h 18288"/>
              <a:gd name="connsiteX4" fmla="*/ 2424466 w 4242816"/>
              <a:gd name="connsiteY4" fmla="*/ 0 h 18288"/>
              <a:gd name="connsiteX5" fmla="*/ 3115439 w 4242816"/>
              <a:gd name="connsiteY5" fmla="*/ 0 h 18288"/>
              <a:gd name="connsiteX6" fmla="*/ 3636699 w 4242816"/>
              <a:gd name="connsiteY6" fmla="*/ 0 h 18288"/>
              <a:gd name="connsiteX7" fmla="*/ 4242816 w 4242816"/>
              <a:gd name="connsiteY7" fmla="*/ 0 h 18288"/>
              <a:gd name="connsiteX8" fmla="*/ 4242816 w 4242816"/>
              <a:gd name="connsiteY8" fmla="*/ 18288 h 18288"/>
              <a:gd name="connsiteX9" fmla="*/ 3636699 w 4242816"/>
              <a:gd name="connsiteY9" fmla="*/ 18288 h 18288"/>
              <a:gd name="connsiteX10" fmla="*/ 3030583 w 4242816"/>
              <a:gd name="connsiteY10" fmla="*/ 18288 h 18288"/>
              <a:gd name="connsiteX11" fmla="*/ 2466894 w 4242816"/>
              <a:gd name="connsiteY11" fmla="*/ 18288 h 18288"/>
              <a:gd name="connsiteX12" fmla="*/ 1988062 w 4242816"/>
              <a:gd name="connsiteY12" fmla="*/ 18288 h 18288"/>
              <a:gd name="connsiteX13" fmla="*/ 1466802 w 4242816"/>
              <a:gd name="connsiteY13" fmla="*/ 18288 h 18288"/>
              <a:gd name="connsiteX14" fmla="*/ 860686 w 4242816"/>
              <a:gd name="connsiteY14" fmla="*/ 18288 h 18288"/>
              <a:gd name="connsiteX15" fmla="*/ 0 w 4242816"/>
              <a:gd name="connsiteY15" fmla="*/ 18288 h 18288"/>
              <a:gd name="connsiteX16" fmla="*/ 0 w 4242816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2816" h="18288" fill="none" extrusionOk="0">
                <a:moveTo>
                  <a:pt x="0" y="0"/>
                </a:moveTo>
                <a:cubicBezTo>
                  <a:pt x="249934" y="1471"/>
                  <a:pt x="379877" y="-29444"/>
                  <a:pt x="690973" y="0"/>
                </a:cubicBezTo>
                <a:cubicBezTo>
                  <a:pt x="1002069" y="29444"/>
                  <a:pt x="1021583" y="17501"/>
                  <a:pt x="1212233" y="0"/>
                </a:cubicBezTo>
                <a:cubicBezTo>
                  <a:pt x="1402883" y="-17501"/>
                  <a:pt x="1678760" y="5386"/>
                  <a:pt x="1860778" y="0"/>
                </a:cubicBezTo>
                <a:cubicBezTo>
                  <a:pt x="2042796" y="-5386"/>
                  <a:pt x="2245608" y="-22401"/>
                  <a:pt x="2424466" y="0"/>
                </a:cubicBezTo>
                <a:cubicBezTo>
                  <a:pt x="2603324" y="22401"/>
                  <a:pt x="2890020" y="33806"/>
                  <a:pt x="3115439" y="0"/>
                </a:cubicBezTo>
                <a:cubicBezTo>
                  <a:pt x="3340858" y="-33806"/>
                  <a:pt x="3428300" y="18628"/>
                  <a:pt x="3636699" y="0"/>
                </a:cubicBezTo>
                <a:cubicBezTo>
                  <a:pt x="3845098" y="-18628"/>
                  <a:pt x="4108824" y="5541"/>
                  <a:pt x="4242816" y="0"/>
                </a:cubicBezTo>
                <a:cubicBezTo>
                  <a:pt x="4242066" y="4160"/>
                  <a:pt x="4243125" y="10356"/>
                  <a:pt x="4242816" y="18288"/>
                </a:cubicBezTo>
                <a:cubicBezTo>
                  <a:pt x="4113424" y="32735"/>
                  <a:pt x="3768327" y="47567"/>
                  <a:pt x="3636699" y="18288"/>
                </a:cubicBezTo>
                <a:cubicBezTo>
                  <a:pt x="3505071" y="-10991"/>
                  <a:pt x="3294208" y="-4990"/>
                  <a:pt x="3030583" y="18288"/>
                </a:cubicBezTo>
                <a:cubicBezTo>
                  <a:pt x="2766958" y="41566"/>
                  <a:pt x="2649277" y="20974"/>
                  <a:pt x="2466894" y="18288"/>
                </a:cubicBezTo>
                <a:cubicBezTo>
                  <a:pt x="2284511" y="15602"/>
                  <a:pt x="2151277" y="1154"/>
                  <a:pt x="1988062" y="18288"/>
                </a:cubicBezTo>
                <a:cubicBezTo>
                  <a:pt x="1824847" y="35422"/>
                  <a:pt x="1691359" y="9265"/>
                  <a:pt x="1466802" y="18288"/>
                </a:cubicBezTo>
                <a:cubicBezTo>
                  <a:pt x="1242245" y="27311"/>
                  <a:pt x="1006161" y="36605"/>
                  <a:pt x="860686" y="18288"/>
                </a:cubicBezTo>
                <a:cubicBezTo>
                  <a:pt x="715211" y="-29"/>
                  <a:pt x="242774" y="46538"/>
                  <a:pt x="0" y="18288"/>
                </a:cubicBezTo>
                <a:cubicBezTo>
                  <a:pt x="-146" y="11482"/>
                  <a:pt x="-422" y="5192"/>
                  <a:pt x="0" y="0"/>
                </a:cubicBezTo>
                <a:close/>
              </a:path>
              <a:path w="4242816" h="18288" stroke="0" extrusionOk="0">
                <a:moveTo>
                  <a:pt x="0" y="0"/>
                </a:moveTo>
                <a:cubicBezTo>
                  <a:pt x="259751" y="-14018"/>
                  <a:pt x="356632" y="-15007"/>
                  <a:pt x="521260" y="0"/>
                </a:cubicBezTo>
                <a:cubicBezTo>
                  <a:pt x="685888" y="15007"/>
                  <a:pt x="885786" y="5167"/>
                  <a:pt x="1212233" y="0"/>
                </a:cubicBezTo>
                <a:cubicBezTo>
                  <a:pt x="1538680" y="-5167"/>
                  <a:pt x="1458849" y="7951"/>
                  <a:pt x="1691065" y="0"/>
                </a:cubicBezTo>
                <a:cubicBezTo>
                  <a:pt x="1923281" y="-7951"/>
                  <a:pt x="1985780" y="-16303"/>
                  <a:pt x="2169897" y="0"/>
                </a:cubicBezTo>
                <a:cubicBezTo>
                  <a:pt x="2354014" y="16303"/>
                  <a:pt x="2633054" y="-2739"/>
                  <a:pt x="2776014" y="0"/>
                </a:cubicBezTo>
                <a:cubicBezTo>
                  <a:pt x="2918974" y="2739"/>
                  <a:pt x="3112688" y="-15682"/>
                  <a:pt x="3339702" y="0"/>
                </a:cubicBezTo>
                <a:cubicBezTo>
                  <a:pt x="3566716" y="15682"/>
                  <a:pt x="4015278" y="-28467"/>
                  <a:pt x="4242816" y="0"/>
                </a:cubicBezTo>
                <a:cubicBezTo>
                  <a:pt x="4243501" y="7633"/>
                  <a:pt x="4242294" y="10002"/>
                  <a:pt x="4242816" y="18288"/>
                </a:cubicBezTo>
                <a:cubicBezTo>
                  <a:pt x="3924964" y="16283"/>
                  <a:pt x="3746362" y="-1805"/>
                  <a:pt x="3551843" y="18288"/>
                </a:cubicBezTo>
                <a:cubicBezTo>
                  <a:pt x="3357324" y="38381"/>
                  <a:pt x="3126422" y="47156"/>
                  <a:pt x="2860870" y="18288"/>
                </a:cubicBezTo>
                <a:cubicBezTo>
                  <a:pt x="2595318" y="-10580"/>
                  <a:pt x="2572437" y="11441"/>
                  <a:pt x="2297182" y="18288"/>
                </a:cubicBezTo>
                <a:cubicBezTo>
                  <a:pt x="2021927" y="25135"/>
                  <a:pt x="1916908" y="33601"/>
                  <a:pt x="1733493" y="18288"/>
                </a:cubicBezTo>
                <a:cubicBezTo>
                  <a:pt x="1550078" y="2975"/>
                  <a:pt x="1412440" y="27896"/>
                  <a:pt x="1212233" y="18288"/>
                </a:cubicBezTo>
                <a:cubicBezTo>
                  <a:pt x="1012026" y="8680"/>
                  <a:pt x="914386" y="13859"/>
                  <a:pt x="648545" y="18288"/>
                </a:cubicBezTo>
                <a:cubicBezTo>
                  <a:pt x="382704" y="22717"/>
                  <a:pt x="233522" y="39342"/>
                  <a:pt x="0" y="18288"/>
                </a:cubicBezTo>
                <a:cubicBezTo>
                  <a:pt x="-772" y="13661"/>
                  <a:pt x="-839" y="8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BEA84-D497-16E5-5EF5-38EF33CEC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0752" y="6356350"/>
            <a:ext cx="86304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988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3" name="Rectangle 21512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7F7EA-9BD4-BED5-BD39-973256F75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lt-LT" sz="4000"/>
              <a:t>Pesticidų tyrimas</a:t>
            </a:r>
          </a:p>
        </p:txBody>
      </p:sp>
      <p:pic>
        <p:nvPicPr>
          <p:cNvPr id="21508" name="Picture 4" descr="Free Field Road photo and picture">
            <a:extLst>
              <a:ext uri="{FF2B5EF4-FFF2-40B4-BE49-F238E27FC236}">
                <a16:creationId xmlns:a16="http://schemas.microsoft.com/office/drawing/2014/main" id="{085AC402-8935-146C-D525-CCE468E036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4" r="568" b="-1"/>
          <a:stretch/>
        </p:blipFill>
        <p:spPr bwMode="auto">
          <a:xfrm>
            <a:off x="20" y="431"/>
            <a:ext cx="8115280" cy="64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4C8BF-7C99-C8D1-9F3A-0A1956115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Naudojama apie 400 rūšių populiariausių pesticidų.</a:t>
            </a:r>
          </a:p>
          <a:p>
            <a:pPr marL="0" indent="0">
              <a:buNone/>
            </a:pPr>
            <a:r>
              <a:rPr lang="lt-LT" sz="2000" dirty="0"/>
              <a:t>Nereikia atlikti 400 tyrimų. </a:t>
            </a:r>
          </a:p>
          <a:p>
            <a:pPr marL="0" indent="0">
              <a:buNone/>
            </a:pPr>
            <a:r>
              <a:rPr lang="lt-LT" sz="2000" dirty="0"/>
              <a:t>Užtenką 2 tyrimų – 1 skysčių chromatografijos, 1 dujų chromatografijos ir galime pasakyti kokie pesticidai naudoti ir koks jų kiekis. </a:t>
            </a:r>
          </a:p>
        </p:txBody>
      </p:sp>
      <p:sp>
        <p:nvSpPr>
          <p:cNvPr id="21515" name="Rectangle 21514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17" name="Rectangle 21516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221479-803C-2D56-2425-8CE560BA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9376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lt-LT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7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65C9D962-F904-4553-A140-500CF3EFC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02FE0FA2-B10C-4B9F-B9CC-E5D9AD400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314048">
            <a:off x="-271537" y="-884980"/>
            <a:ext cx="12642772" cy="6248341"/>
          </a:xfrm>
          <a:custGeom>
            <a:avLst/>
            <a:gdLst>
              <a:gd name="connsiteX0" fmla="*/ 12642772 w 12642772"/>
              <a:gd name="connsiteY0" fmla="*/ 4432052 h 6248341"/>
              <a:gd name="connsiteX1" fmla="*/ 586822 w 12642772"/>
              <a:gd name="connsiteY1" fmla="*/ 6248341 h 6248341"/>
              <a:gd name="connsiteX2" fmla="*/ 0 w 12642772"/>
              <a:gd name="connsiteY2" fmla="*/ 2394542 h 6248341"/>
              <a:gd name="connsiteX3" fmla="*/ 52893 w 12642772"/>
              <a:gd name="connsiteY3" fmla="*/ 2306669 h 6248341"/>
              <a:gd name="connsiteX4" fmla="*/ 131535 w 12642772"/>
              <a:gd name="connsiteY4" fmla="*/ 2293621 h 6248341"/>
              <a:gd name="connsiteX5" fmla="*/ 244153 w 12642772"/>
              <a:gd name="connsiteY5" fmla="*/ 2272261 h 6248341"/>
              <a:gd name="connsiteX6" fmla="*/ 324401 w 12642772"/>
              <a:gd name="connsiteY6" fmla="*/ 2233208 h 6248341"/>
              <a:gd name="connsiteX7" fmla="*/ 463569 w 12642772"/>
              <a:gd name="connsiteY7" fmla="*/ 2158308 h 6248341"/>
              <a:gd name="connsiteX8" fmla="*/ 582537 w 12642772"/>
              <a:gd name="connsiteY8" fmla="*/ 2095961 h 6248341"/>
              <a:gd name="connsiteX9" fmla="*/ 638937 w 12642772"/>
              <a:gd name="connsiteY9" fmla="*/ 2008169 h 6248341"/>
              <a:gd name="connsiteX10" fmla="*/ 749855 w 12642772"/>
              <a:gd name="connsiteY10" fmla="*/ 1936088 h 6248341"/>
              <a:gd name="connsiteX11" fmla="*/ 856553 w 12642772"/>
              <a:gd name="connsiteY11" fmla="*/ 1892728 h 6248341"/>
              <a:gd name="connsiteX12" fmla="*/ 939338 w 12642772"/>
              <a:gd name="connsiteY12" fmla="*/ 1863906 h 6248341"/>
              <a:gd name="connsiteX13" fmla="*/ 987836 w 12642772"/>
              <a:gd name="connsiteY13" fmla="*/ 1848470 h 6248341"/>
              <a:gd name="connsiteX14" fmla="*/ 1086094 w 12642772"/>
              <a:gd name="connsiteY14" fmla="*/ 1834336 h 6248341"/>
              <a:gd name="connsiteX15" fmla="*/ 1155607 w 12642772"/>
              <a:gd name="connsiteY15" fmla="*/ 1814299 h 6248341"/>
              <a:gd name="connsiteX16" fmla="*/ 1219621 w 12642772"/>
              <a:gd name="connsiteY16" fmla="*/ 1774472 h 6248341"/>
              <a:gd name="connsiteX17" fmla="*/ 1275113 w 12642772"/>
              <a:gd name="connsiteY17" fmla="*/ 1734756 h 6248341"/>
              <a:gd name="connsiteX18" fmla="*/ 1337800 w 12642772"/>
              <a:gd name="connsiteY18" fmla="*/ 1684579 h 6248341"/>
              <a:gd name="connsiteX19" fmla="*/ 1526287 w 12642772"/>
              <a:gd name="connsiteY19" fmla="*/ 1602057 h 6248341"/>
              <a:gd name="connsiteX20" fmla="*/ 1579126 w 12642772"/>
              <a:gd name="connsiteY20" fmla="*/ 1559561 h 6248341"/>
              <a:gd name="connsiteX21" fmla="*/ 1651242 w 12642772"/>
              <a:gd name="connsiteY21" fmla="*/ 1546569 h 6248341"/>
              <a:gd name="connsiteX22" fmla="*/ 1712038 w 12642772"/>
              <a:gd name="connsiteY22" fmla="*/ 1533432 h 6248341"/>
              <a:gd name="connsiteX23" fmla="*/ 1758402 w 12642772"/>
              <a:gd name="connsiteY23" fmla="*/ 1525816 h 6248341"/>
              <a:gd name="connsiteX24" fmla="*/ 1831776 w 12642772"/>
              <a:gd name="connsiteY24" fmla="*/ 1504679 h 6248341"/>
              <a:gd name="connsiteX25" fmla="*/ 1963032 w 12642772"/>
              <a:gd name="connsiteY25" fmla="*/ 1472999 h 6248341"/>
              <a:gd name="connsiteX26" fmla="*/ 2006520 w 12642772"/>
              <a:gd name="connsiteY26" fmla="*/ 1464281 h 6248341"/>
              <a:gd name="connsiteX27" fmla="*/ 2049195 w 12642772"/>
              <a:gd name="connsiteY27" fmla="*/ 1459572 h 6248341"/>
              <a:gd name="connsiteX28" fmla="*/ 2125117 w 12642772"/>
              <a:gd name="connsiteY28" fmla="*/ 1432093 h 6248341"/>
              <a:gd name="connsiteX29" fmla="*/ 2234987 w 12642772"/>
              <a:gd name="connsiteY29" fmla="*/ 1408543 h 6248341"/>
              <a:gd name="connsiteX30" fmla="*/ 2349979 w 12642772"/>
              <a:gd name="connsiteY30" fmla="*/ 1370325 h 6248341"/>
              <a:gd name="connsiteX31" fmla="*/ 2490342 w 12642772"/>
              <a:gd name="connsiteY31" fmla="*/ 1337371 h 6248341"/>
              <a:gd name="connsiteX32" fmla="*/ 2721983 w 12642772"/>
              <a:gd name="connsiteY32" fmla="*/ 1255221 h 6248341"/>
              <a:gd name="connsiteX33" fmla="*/ 2740778 w 12642772"/>
              <a:gd name="connsiteY33" fmla="*/ 1232389 h 6248341"/>
              <a:gd name="connsiteX34" fmla="*/ 2772006 w 12642772"/>
              <a:gd name="connsiteY34" fmla="*/ 1218123 h 6248341"/>
              <a:gd name="connsiteX35" fmla="*/ 2850754 w 12642772"/>
              <a:gd name="connsiteY35" fmla="*/ 1180094 h 6248341"/>
              <a:gd name="connsiteX36" fmla="*/ 2872381 w 12642772"/>
              <a:gd name="connsiteY36" fmla="*/ 1159349 h 6248341"/>
              <a:gd name="connsiteX37" fmla="*/ 2877664 w 12642772"/>
              <a:gd name="connsiteY37" fmla="*/ 1153429 h 6248341"/>
              <a:gd name="connsiteX38" fmla="*/ 2898982 w 12642772"/>
              <a:gd name="connsiteY38" fmla="*/ 1143332 h 6248341"/>
              <a:gd name="connsiteX39" fmla="*/ 2900154 w 12642772"/>
              <a:gd name="connsiteY39" fmla="*/ 1144257 h 6248341"/>
              <a:gd name="connsiteX40" fmla="*/ 2913224 w 12642772"/>
              <a:gd name="connsiteY40" fmla="*/ 1144530 h 6248341"/>
              <a:gd name="connsiteX41" fmla="*/ 2936660 w 12642772"/>
              <a:gd name="connsiteY41" fmla="*/ 1142412 h 6248341"/>
              <a:gd name="connsiteX42" fmla="*/ 2997572 w 12642772"/>
              <a:gd name="connsiteY42" fmla="*/ 1141831 h 6248341"/>
              <a:gd name="connsiteX43" fmla="*/ 3044472 w 12642772"/>
              <a:gd name="connsiteY43" fmla="*/ 1131369 h 6248341"/>
              <a:gd name="connsiteX44" fmla="*/ 3044790 w 12642772"/>
              <a:gd name="connsiteY44" fmla="*/ 1131569 h 6248341"/>
              <a:gd name="connsiteX45" fmla="*/ 3053469 w 12642772"/>
              <a:gd name="connsiteY45" fmla="*/ 1129009 h 6248341"/>
              <a:gd name="connsiteX46" fmla="*/ 3058924 w 12642772"/>
              <a:gd name="connsiteY46" fmla="*/ 1126056 h 6248341"/>
              <a:gd name="connsiteX47" fmla="*/ 3074299 w 12642772"/>
              <a:gd name="connsiteY47" fmla="*/ 1120405 h 6248341"/>
              <a:gd name="connsiteX48" fmla="*/ 3080657 w 12642772"/>
              <a:gd name="connsiteY48" fmla="*/ 1120171 h 6248341"/>
              <a:gd name="connsiteX49" fmla="*/ 3085901 w 12642772"/>
              <a:gd name="connsiteY49" fmla="*/ 1121681 h 6248341"/>
              <a:gd name="connsiteX50" fmla="*/ 3109448 w 12642772"/>
              <a:gd name="connsiteY50" fmla="*/ 1097576 h 6248341"/>
              <a:gd name="connsiteX51" fmla="*/ 3120280 w 12642772"/>
              <a:gd name="connsiteY51" fmla="*/ 1092673 h 6248341"/>
              <a:gd name="connsiteX52" fmla="*/ 3151969 w 12642772"/>
              <a:gd name="connsiteY52" fmla="*/ 1093148 h 6248341"/>
              <a:gd name="connsiteX53" fmla="*/ 3156202 w 12642772"/>
              <a:gd name="connsiteY53" fmla="*/ 1091941 h 6248341"/>
              <a:gd name="connsiteX54" fmla="*/ 3218578 w 12642772"/>
              <a:gd name="connsiteY54" fmla="*/ 1084695 h 6248341"/>
              <a:gd name="connsiteX55" fmla="*/ 3291572 w 12642772"/>
              <a:gd name="connsiteY55" fmla="*/ 1074108 h 6248341"/>
              <a:gd name="connsiteX56" fmla="*/ 3335322 w 12642772"/>
              <a:gd name="connsiteY56" fmla="*/ 1065344 h 6248341"/>
              <a:gd name="connsiteX57" fmla="*/ 3444471 w 12642772"/>
              <a:gd name="connsiteY57" fmla="*/ 1040037 h 6248341"/>
              <a:gd name="connsiteX58" fmla="*/ 3516736 w 12642772"/>
              <a:gd name="connsiteY58" fmla="*/ 1044495 h 6248341"/>
              <a:gd name="connsiteX59" fmla="*/ 3529913 w 12642772"/>
              <a:gd name="connsiteY59" fmla="*/ 1036395 h 6248341"/>
              <a:gd name="connsiteX60" fmla="*/ 3534215 w 12642772"/>
              <a:gd name="connsiteY60" fmla="*/ 1032644 h 6248341"/>
              <a:gd name="connsiteX61" fmla="*/ 3541901 w 12642772"/>
              <a:gd name="connsiteY61" fmla="*/ 1028655 h 6248341"/>
              <a:gd name="connsiteX62" fmla="*/ 3542297 w 12642772"/>
              <a:gd name="connsiteY62" fmla="*/ 1028781 h 6248341"/>
              <a:gd name="connsiteX63" fmla="*/ 3549091 w 12642772"/>
              <a:gd name="connsiteY63" fmla="*/ 1024603 h 6248341"/>
              <a:gd name="connsiteX64" fmla="*/ 3668564 w 12642772"/>
              <a:gd name="connsiteY64" fmla="*/ 992085 h 6248341"/>
              <a:gd name="connsiteX65" fmla="*/ 3681760 w 12642772"/>
              <a:gd name="connsiteY65" fmla="*/ 989897 h 6248341"/>
              <a:gd name="connsiteX66" fmla="*/ 3683298 w 12642772"/>
              <a:gd name="connsiteY66" fmla="*/ 990533 h 6248341"/>
              <a:gd name="connsiteX67" fmla="*/ 3701238 w 12642772"/>
              <a:gd name="connsiteY67" fmla="*/ 978370 h 6248341"/>
              <a:gd name="connsiteX68" fmla="*/ 3727029 w 12642772"/>
              <a:gd name="connsiteY68" fmla="*/ 982634 h 6248341"/>
              <a:gd name="connsiteX69" fmla="*/ 3827462 w 12642772"/>
              <a:gd name="connsiteY69" fmla="*/ 983777 h 6248341"/>
              <a:gd name="connsiteX70" fmla="*/ 3939255 w 12642772"/>
              <a:gd name="connsiteY70" fmla="*/ 962526 h 6248341"/>
              <a:gd name="connsiteX71" fmla="*/ 3976764 w 12642772"/>
              <a:gd name="connsiteY71" fmla="*/ 943975 h 6248341"/>
              <a:gd name="connsiteX72" fmla="*/ 4039745 w 12642772"/>
              <a:gd name="connsiteY72" fmla="*/ 913576 h 6248341"/>
              <a:gd name="connsiteX73" fmla="*/ 4081478 w 12642772"/>
              <a:gd name="connsiteY73" fmla="*/ 863744 h 6248341"/>
              <a:gd name="connsiteX74" fmla="*/ 4136255 w 12642772"/>
              <a:gd name="connsiteY74" fmla="*/ 849070 h 6248341"/>
              <a:gd name="connsiteX75" fmla="*/ 4155885 w 12642772"/>
              <a:gd name="connsiteY75" fmla="*/ 880724 h 6248341"/>
              <a:gd name="connsiteX76" fmla="*/ 4212239 w 12642772"/>
              <a:gd name="connsiteY76" fmla="*/ 853648 h 6248341"/>
              <a:gd name="connsiteX77" fmla="*/ 4296968 w 12642772"/>
              <a:gd name="connsiteY77" fmla="*/ 808725 h 6248341"/>
              <a:gd name="connsiteX78" fmla="*/ 4347619 w 12642772"/>
              <a:gd name="connsiteY78" fmla="*/ 791871 h 6248341"/>
              <a:gd name="connsiteX79" fmla="*/ 4484035 w 12642772"/>
              <a:gd name="connsiteY79" fmla="*/ 736001 h 6248341"/>
              <a:gd name="connsiteX80" fmla="*/ 4619194 w 12642772"/>
              <a:gd name="connsiteY80" fmla="*/ 672546 h 6248341"/>
              <a:gd name="connsiteX81" fmla="*/ 4648276 w 12642772"/>
              <a:gd name="connsiteY81" fmla="*/ 677255 h 6248341"/>
              <a:gd name="connsiteX82" fmla="*/ 4658535 w 12642772"/>
              <a:gd name="connsiteY82" fmla="*/ 658404 h 6248341"/>
              <a:gd name="connsiteX83" fmla="*/ 4684435 w 12642772"/>
              <a:gd name="connsiteY83" fmla="*/ 658040 h 6248341"/>
              <a:gd name="connsiteX84" fmla="*/ 4685966 w 12642772"/>
              <a:gd name="connsiteY84" fmla="*/ 659300 h 6248341"/>
              <a:gd name="connsiteX85" fmla="*/ 4773323 w 12642772"/>
              <a:gd name="connsiteY85" fmla="*/ 620033 h 6248341"/>
              <a:gd name="connsiteX86" fmla="*/ 4789881 w 12642772"/>
              <a:gd name="connsiteY86" fmla="*/ 612833 h 6248341"/>
              <a:gd name="connsiteX87" fmla="*/ 4793116 w 12642772"/>
              <a:gd name="connsiteY87" fmla="*/ 606807 h 6248341"/>
              <a:gd name="connsiteX88" fmla="*/ 4818294 w 12642772"/>
              <a:gd name="connsiteY88" fmla="*/ 598208 h 6248341"/>
              <a:gd name="connsiteX89" fmla="*/ 4889379 w 12642772"/>
              <a:gd name="connsiteY89" fmla="*/ 574856 h 6248341"/>
              <a:gd name="connsiteX90" fmla="*/ 4967000 w 12642772"/>
              <a:gd name="connsiteY90" fmla="*/ 563548 h 6248341"/>
              <a:gd name="connsiteX91" fmla="*/ 5011397 w 12642772"/>
              <a:gd name="connsiteY91" fmla="*/ 546508 h 6248341"/>
              <a:gd name="connsiteX92" fmla="*/ 5017511 w 12642772"/>
              <a:gd name="connsiteY92" fmla="*/ 542737 h 6248341"/>
              <a:gd name="connsiteX93" fmla="*/ 5022951 w 12642772"/>
              <a:gd name="connsiteY93" fmla="*/ 543578 h 6248341"/>
              <a:gd name="connsiteX94" fmla="*/ 5028686 w 12642772"/>
              <a:gd name="connsiteY94" fmla="*/ 550797 h 6248341"/>
              <a:gd name="connsiteX95" fmla="*/ 5055222 w 12642772"/>
              <a:gd name="connsiteY95" fmla="*/ 551685 h 6248341"/>
              <a:gd name="connsiteX96" fmla="*/ 5058043 w 12642772"/>
              <a:gd name="connsiteY96" fmla="*/ 549365 h 6248341"/>
              <a:gd name="connsiteX97" fmla="*/ 5080769 w 12642772"/>
              <a:gd name="connsiteY97" fmla="*/ 559110 h 6248341"/>
              <a:gd name="connsiteX98" fmla="*/ 5100831 w 12642772"/>
              <a:gd name="connsiteY98" fmla="*/ 578170 h 6248341"/>
              <a:gd name="connsiteX99" fmla="*/ 5323302 w 12642772"/>
              <a:gd name="connsiteY99" fmla="*/ 551607 h 6248341"/>
              <a:gd name="connsiteX100" fmla="*/ 5524173 w 12642772"/>
              <a:gd name="connsiteY100" fmla="*/ 623428 h 6248341"/>
              <a:gd name="connsiteX101" fmla="*/ 5644692 w 12642772"/>
              <a:gd name="connsiteY101" fmla="*/ 606574 h 6248341"/>
              <a:gd name="connsiteX102" fmla="*/ 5984259 w 12642772"/>
              <a:gd name="connsiteY102" fmla="*/ 559264 h 6248341"/>
              <a:gd name="connsiteX103" fmla="*/ 6059790 w 12642772"/>
              <a:gd name="connsiteY103" fmla="*/ 538457 h 6248341"/>
              <a:gd name="connsiteX104" fmla="*/ 6130495 w 12642772"/>
              <a:gd name="connsiteY104" fmla="*/ 565308 h 6248341"/>
              <a:gd name="connsiteX105" fmla="*/ 6157089 w 12642772"/>
              <a:gd name="connsiteY105" fmla="*/ 547229 h 6248341"/>
              <a:gd name="connsiteX106" fmla="*/ 6161628 w 12642772"/>
              <a:gd name="connsiteY106" fmla="*/ 543616 h 6248341"/>
              <a:gd name="connsiteX107" fmla="*/ 6180804 w 12642772"/>
              <a:gd name="connsiteY107" fmla="*/ 539939 h 6248341"/>
              <a:gd name="connsiteX108" fmla="*/ 6184951 w 12642772"/>
              <a:gd name="connsiteY108" fmla="*/ 525424 h 6248341"/>
              <a:gd name="connsiteX109" fmla="*/ 6212909 w 12642772"/>
              <a:gd name="connsiteY109" fmla="*/ 510232 h 6248341"/>
              <a:gd name="connsiteX110" fmla="*/ 6248556 w 12642772"/>
              <a:gd name="connsiteY110" fmla="*/ 507226 h 6248341"/>
              <a:gd name="connsiteX111" fmla="*/ 6419167 w 12642772"/>
              <a:gd name="connsiteY111" fmla="*/ 508015 h 6248341"/>
              <a:gd name="connsiteX112" fmla="*/ 6520553 w 12642772"/>
              <a:gd name="connsiteY112" fmla="*/ 499890 h 6248341"/>
              <a:gd name="connsiteX113" fmla="*/ 6557985 w 12642772"/>
              <a:gd name="connsiteY113" fmla="*/ 483298 h 6248341"/>
              <a:gd name="connsiteX114" fmla="*/ 6610986 w 12642772"/>
              <a:gd name="connsiteY114" fmla="*/ 469207 h 6248341"/>
              <a:gd name="connsiteX115" fmla="*/ 6703685 w 12642772"/>
              <a:gd name="connsiteY115" fmla="*/ 433885 h 6248341"/>
              <a:gd name="connsiteX116" fmla="*/ 6829686 w 12642772"/>
              <a:gd name="connsiteY116" fmla="*/ 404609 h 6248341"/>
              <a:gd name="connsiteX117" fmla="*/ 6926071 w 12642772"/>
              <a:gd name="connsiteY117" fmla="*/ 440952 h 6248341"/>
              <a:gd name="connsiteX118" fmla="*/ 6933459 w 12642772"/>
              <a:gd name="connsiteY118" fmla="*/ 430117 h 6248341"/>
              <a:gd name="connsiteX119" fmla="*/ 6997730 w 12642772"/>
              <a:gd name="connsiteY119" fmla="*/ 427075 h 6248341"/>
              <a:gd name="connsiteX120" fmla="*/ 7228068 w 12642772"/>
              <a:gd name="connsiteY120" fmla="*/ 485987 h 6248341"/>
              <a:gd name="connsiteX121" fmla="*/ 7353524 w 12642772"/>
              <a:gd name="connsiteY121" fmla="*/ 478122 h 6248341"/>
              <a:gd name="connsiteX122" fmla="*/ 7397216 w 12642772"/>
              <a:gd name="connsiteY122" fmla="*/ 464113 h 6248341"/>
              <a:gd name="connsiteX123" fmla="*/ 7470470 w 12642772"/>
              <a:gd name="connsiteY123" fmla="*/ 441338 h 6248341"/>
              <a:gd name="connsiteX124" fmla="*/ 7523162 w 12642772"/>
              <a:gd name="connsiteY124" fmla="*/ 396692 h 6248341"/>
              <a:gd name="connsiteX125" fmla="*/ 7585229 w 12642772"/>
              <a:gd name="connsiteY125" fmla="*/ 388596 h 6248341"/>
              <a:gd name="connsiteX126" fmla="*/ 7602312 w 12642772"/>
              <a:gd name="connsiteY126" fmla="*/ 422441 h 6248341"/>
              <a:gd name="connsiteX127" fmla="*/ 7667842 w 12642772"/>
              <a:gd name="connsiteY127" fmla="*/ 402184 h 6248341"/>
              <a:gd name="connsiteX128" fmla="*/ 7766955 w 12642772"/>
              <a:gd name="connsiteY128" fmla="*/ 367538 h 6248341"/>
              <a:gd name="connsiteX129" fmla="*/ 7824808 w 12642772"/>
              <a:gd name="connsiteY129" fmla="*/ 356782 h 6248341"/>
              <a:gd name="connsiteX130" fmla="*/ 7982082 w 12642772"/>
              <a:gd name="connsiteY130" fmla="*/ 317381 h 6248341"/>
              <a:gd name="connsiteX131" fmla="*/ 8139042 w 12642772"/>
              <a:gd name="connsiteY131" fmla="*/ 270278 h 6248341"/>
              <a:gd name="connsiteX132" fmla="*/ 8188479 w 12642772"/>
              <a:gd name="connsiteY132" fmla="*/ 250893 h 6248341"/>
              <a:gd name="connsiteX133" fmla="*/ 8197460 w 12642772"/>
              <a:gd name="connsiteY133" fmla="*/ 227412 h 6248341"/>
              <a:gd name="connsiteX134" fmla="*/ 8236543 w 12642772"/>
              <a:gd name="connsiteY134" fmla="*/ 231896 h 6248341"/>
              <a:gd name="connsiteX135" fmla="*/ 8288656 w 12642772"/>
              <a:gd name="connsiteY135" fmla="*/ 233518 h 6248341"/>
              <a:gd name="connsiteX136" fmla="*/ 8365194 w 12642772"/>
              <a:gd name="connsiteY136" fmla="*/ 255354 h 6248341"/>
              <a:gd name="connsiteX137" fmla="*/ 8371093 w 12642772"/>
              <a:gd name="connsiteY137" fmla="*/ 253056 h 6248341"/>
              <a:gd name="connsiteX138" fmla="*/ 8380079 w 12642772"/>
              <a:gd name="connsiteY138" fmla="*/ 251533 h 6248341"/>
              <a:gd name="connsiteX139" fmla="*/ 8380352 w 12642772"/>
              <a:gd name="connsiteY139" fmla="*/ 251771 h 6248341"/>
              <a:gd name="connsiteX140" fmla="*/ 8388670 w 12642772"/>
              <a:gd name="connsiteY140" fmla="*/ 249803 h 6248341"/>
              <a:gd name="connsiteX141" fmla="*/ 8439400 w 12642772"/>
              <a:gd name="connsiteY141" fmla="*/ 252189 h 6248341"/>
              <a:gd name="connsiteX142" fmla="*/ 8502127 w 12642772"/>
              <a:gd name="connsiteY142" fmla="*/ 246524 h 6248341"/>
              <a:gd name="connsiteX143" fmla="*/ 8575600 w 12642772"/>
              <a:gd name="connsiteY143" fmla="*/ 247912 h 6248341"/>
              <a:gd name="connsiteX144" fmla="*/ 8609423 w 12642772"/>
              <a:gd name="connsiteY144" fmla="*/ 225288 h 6248341"/>
              <a:gd name="connsiteX145" fmla="*/ 8628794 w 12642772"/>
              <a:gd name="connsiteY145" fmla="*/ 220632 h 6248341"/>
              <a:gd name="connsiteX146" fmla="*/ 8631243 w 12642772"/>
              <a:gd name="connsiteY146" fmla="*/ 221270 h 6248341"/>
              <a:gd name="connsiteX147" fmla="*/ 8708752 w 12642772"/>
              <a:gd name="connsiteY147" fmla="*/ 203517 h 6248341"/>
              <a:gd name="connsiteX148" fmla="*/ 8825952 w 12642772"/>
              <a:gd name="connsiteY148" fmla="*/ 177822 h 6248341"/>
              <a:gd name="connsiteX149" fmla="*/ 8862166 w 12642772"/>
              <a:gd name="connsiteY149" fmla="*/ 170735 h 6248341"/>
              <a:gd name="connsiteX150" fmla="*/ 8884490 w 12642772"/>
              <a:gd name="connsiteY150" fmla="*/ 165616 h 6248341"/>
              <a:gd name="connsiteX151" fmla="*/ 8918298 w 12642772"/>
              <a:gd name="connsiteY151" fmla="*/ 194546 h 6248341"/>
              <a:gd name="connsiteX152" fmla="*/ 8948572 w 12642772"/>
              <a:gd name="connsiteY152" fmla="*/ 207940 h 6248341"/>
              <a:gd name="connsiteX153" fmla="*/ 9104724 w 12642772"/>
              <a:gd name="connsiteY153" fmla="*/ 178319 h 6248341"/>
              <a:gd name="connsiteX154" fmla="*/ 9198328 w 12642772"/>
              <a:gd name="connsiteY154" fmla="*/ 159122 h 6248341"/>
              <a:gd name="connsiteX155" fmla="*/ 9339412 w 12642772"/>
              <a:gd name="connsiteY155" fmla="*/ 203422 h 6248341"/>
              <a:gd name="connsiteX156" fmla="*/ 9409165 w 12642772"/>
              <a:gd name="connsiteY156" fmla="*/ 216989 h 6248341"/>
              <a:gd name="connsiteX157" fmla="*/ 9516379 w 12642772"/>
              <a:gd name="connsiteY157" fmla="*/ 220757 h 6248341"/>
              <a:gd name="connsiteX158" fmla="*/ 9615958 w 12642772"/>
              <a:gd name="connsiteY158" fmla="*/ 196389 h 6248341"/>
              <a:gd name="connsiteX159" fmla="*/ 9860346 w 12642772"/>
              <a:gd name="connsiteY159" fmla="*/ 177067 h 6248341"/>
              <a:gd name="connsiteX160" fmla="*/ 10071193 w 12642772"/>
              <a:gd name="connsiteY160" fmla="*/ 142345 h 6248341"/>
              <a:gd name="connsiteX161" fmla="*/ 10270876 w 12642772"/>
              <a:gd name="connsiteY161" fmla="*/ 164464 h 6248341"/>
              <a:gd name="connsiteX162" fmla="*/ 10338607 w 12642772"/>
              <a:gd name="connsiteY162" fmla="*/ 202846 h 6248341"/>
              <a:gd name="connsiteX163" fmla="*/ 10370927 w 12642772"/>
              <a:gd name="connsiteY163" fmla="*/ 198630 h 6248341"/>
              <a:gd name="connsiteX164" fmla="*/ 10423650 w 12642772"/>
              <a:gd name="connsiteY164" fmla="*/ 187033 h 6248341"/>
              <a:gd name="connsiteX165" fmla="*/ 10507238 w 12642772"/>
              <a:gd name="connsiteY165" fmla="*/ 199359 h 6248341"/>
              <a:gd name="connsiteX166" fmla="*/ 10712234 w 12642772"/>
              <a:gd name="connsiteY166" fmla="*/ 202150 h 6248341"/>
              <a:gd name="connsiteX167" fmla="*/ 10955598 w 12642772"/>
              <a:gd name="connsiteY167" fmla="*/ 236823 h 6248341"/>
              <a:gd name="connsiteX168" fmla="*/ 11210395 w 12642772"/>
              <a:gd name="connsiteY168" fmla="*/ 197924 h 6248341"/>
              <a:gd name="connsiteX169" fmla="*/ 11355556 w 12642772"/>
              <a:gd name="connsiteY169" fmla="*/ 131371 h 6248341"/>
              <a:gd name="connsiteX170" fmla="*/ 11531644 w 12642772"/>
              <a:gd name="connsiteY170" fmla="*/ 99364 h 6248341"/>
              <a:gd name="connsiteX171" fmla="*/ 11719114 w 12642772"/>
              <a:gd name="connsiteY171" fmla="*/ 62439 h 6248341"/>
              <a:gd name="connsiteX172" fmla="*/ 11814686 w 12642772"/>
              <a:gd name="connsiteY172" fmla="*/ 38458 h 6248341"/>
              <a:gd name="connsiteX173" fmla="*/ 11865687 w 12642772"/>
              <a:gd name="connsiteY173" fmla="*/ 10088 h 6248341"/>
              <a:gd name="connsiteX174" fmla="*/ 11957454 w 12642772"/>
              <a:gd name="connsiteY174" fmla="*/ 4020 h 6248341"/>
              <a:gd name="connsiteX175" fmla="*/ 11975060 w 12642772"/>
              <a:gd name="connsiteY175" fmla="*/ 0 h 6248341"/>
              <a:gd name="connsiteX176" fmla="*/ 12006839 w 12642772"/>
              <a:gd name="connsiteY176" fmla="*/ 210943 h 6248341"/>
              <a:gd name="connsiteX177" fmla="*/ 12642772 w 12642772"/>
              <a:gd name="connsiteY177" fmla="*/ 4432052 h 624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</a:cxnLst>
            <a:rect l="l" t="t" r="r" b="b"/>
            <a:pathLst>
              <a:path w="12642772" h="6248341">
                <a:moveTo>
                  <a:pt x="12642772" y="4432052"/>
                </a:moveTo>
                <a:lnTo>
                  <a:pt x="586822" y="6248341"/>
                </a:lnTo>
                <a:cubicBezTo>
                  <a:pt x="413471" y="5111477"/>
                  <a:pt x="173350" y="3531407"/>
                  <a:pt x="0" y="2394542"/>
                </a:cubicBezTo>
                <a:lnTo>
                  <a:pt x="52893" y="2306669"/>
                </a:lnTo>
                <a:cubicBezTo>
                  <a:pt x="67266" y="2306793"/>
                  <a:pt x="118504" y="2297204"/>
                  <a:pt x="131535" y="2293621"/>
                </a:cubicBezTo>
                <a:cubicBezTo>
                  <a:pt x="235982" y="2302858"/>
                  <a:pt x="197087" y="2291745"/>
                  <a:pt x="244153" y="2272261"/>
                </a:cubicBezTo>
                <a:cubicBezTo>
                  <a:pt x="288465" y="2263813"/>
                  <a:pt x="287831" y="2252199"/>
                  <a:pt x="324401" y="2233208"/>
                </a:cubicBezTo>
                <a:lnTo>
                  <a:pt x="463569" y="2158308"/>
                </a:lnTo>
                <a:cubicBezTo>
                  <a:pt x="506591" y="2135434"/>
                  <a:pt x="546976" y="2145326"/>
                  <a:pt x="582537" y="2095961"/>
                </a:cubicBezTo>
                <a:lnTo>
                  <a:pt x="638937" y="2008169"/>
                </a:lnTo>
                <a:cubicBezTo>
                  <a:pt x="686285" y="1999141"/>
                  <a:pt x="708248" y="1959382"/>
                  <a:pt x="749855" y="1936088"/>
                </a:cubicBezTo>
                <a:cubicBezTo>
                  <a:pt x="791527" y="1909991"/>
                  <a:pt x="819909" y="1906478"/>
                  <a:pt x="856553" y="1892728"/>
                </a:cubicBezTo>
                <a:cubicBezTo>
                  <a:pt x="872688" y="1896553"/>
                  <a:pt x="926797" y="1876988"/>
                  <a:pt x="939338" y="1863906"/>
                </a:cubicBezTo>
                <a:cubicBezTo>
                  <a:pt x="981108" y="1859053"/>
                  <a:pt x="963180" y="1865189"/>
                  <a:pt x="987836" y="1848470"/>
                </a:cubicBezTo>
                <a:cubicBezTo>
                  <a:pt x="1023003" y="1873965"/>
                  <a:pt x="1058671" y="1841751"/>
                  <a:pt x="1086094" y="1834336"/>
                </a:cubicBezTo>
                <a:cubicBezTo>
                  <a:pt x="1102835" y="1828051"/>
                  <a:pt x="1139360" y="1818268"/>
                  <a:pt x="1155607" y="1814299"/>
                </a:cubicBezTo>
                <a:cubicBezTo>
                  <a:pt x="1183758" y="1810365"/>
                  <a:pt x="1218373" y="1759163"/>
                  <a:pt x="1219621" y="1774472"/>
                </a:cubicBezTo>
                <a:cubicBezTo>
                  <a:pt x="1242899" y="1773567"/>
                  <a:pt x="1244829" y="1741322"/>
                  <a:pt x="1275113" y="1734756"/>
                </a:cubicBezTo>
                <a:cubicBezTo>
                  <a:pt x="1334421" y="1687737"/>
                  <a:pt x="1295937" y="1706696"/>
                  <a:pt x="1337800" y="1684579"/>
                </a:cubicBezTo>
                <a:cubicBezTo>
                  <a:pt x="1379663" y="1662462"/>
                  <a:pt x="1466954" y="1627202"/>
                  <a:pt x="1526287" y="1602057"/>
                </a:cubicBezTo>
                <a:cubicBezTo>
                  <a:pt x="1553390" y="1592996"/>
                  <a:pt x="1540999" y="1570289"/>
                  <a:pt x="1579126" y="1559561"/>
                </a:cubicBezTo>
                <a:cubicBezTo>
                  <a:pt x="1602892" y="1557552"/>
                  <a:pt x="1622220" y="1540740"/>
                  <a:pt x="1651242" y="1546569"/>
                </a:cubicBezTo>
                <a:cubicBezTo>
                  <a:pt x="1661191" y="1549244"/>
                  <a:pt x="1688001" y="1544372"/>
                  <a:pt x="1712038" y="1533432"/>
                </a:cubicBezTo>
                <a:cubicBezTo>
                  <a:pt x="1722220" y="1540383"/>
                  <a:pt x="1747544" y="1527611"/>
                  <a:pt x="1758402" y="1525816"/>
                </a:cubicBezTo>
                <a:cubicBezTo>
                  <a:pt x="1772533" y="1530625"/>
                  <a:pt x="1819420" y="1514186"/>
                  <a:pt x="1831776" y="1504679"/>
                </a:cubicBezTo>
                <a:lnTo>
                  <a:pt x="1963032" y="1472999"/>
                </a:lnTo>
                <a:lnTo>
                  <a:pt x="2006520" y="1464281"/>
                </a:lnTo>
                <a:cubicBezTo>
                  <a:pt x="2014344" y="1465241"/>
                  <a:pt x="2041522" y="1459774"/>
                  <a:pt x="2049195" y="1459572"/>
                </a:cubicBezTo>
                <a:cubicBezTo>
                  <a:pt x="2087954" y="1443290"/>
                  <a:pt x="2101777" y="1440700"/>
                  <a:pt x="2125117" y="1432093"/>
                </a:cubicBezTo>
                <a:cubicBezTo>
                  <a:pt x="2165647" y="1425840"/>
                  <a:pt x="2196015" y="1424572"/>
                  <a:pt x="2234987" y="1408543"/>
                </a:cubicBezTo>
                <a:lnTo>
                  <a:pt x="2349979" y="1370325"/>
                </a:lnTo>
                <a:cubicBezTo>
                  <a:pt x="2404061" y="1372089"/>
                  <a:pt x="2474940" y="1352732"/>
                  <a:pt x="2490342" y="1337371"/>
                </a:cubicBezTo>
                <a:cubicBezTo>
                  <a:pt x="2552946" y="1313179"/>
                  <a:pt x="2651266" y="1271354"/>
                  <a:pt x="2721983" y="1255221"/>
                </a:cubicBezTo>
                <a:lnTo>
                  <a:pt x="2740778" y="1232389"/>
                </a:lnTo>
                <a:lnTo>
                  <a:pt x="2772006" y="1218123"/>
                </a:lnTo>
                <a:cubicBezTo>
                  <a:pt x="2798565" y="1204582"/>
                  <a:pt x="2824316" y="1189775"/>
                  <a:pt x="2850754" y="1180094"/>
                </a:cubicBezTo>
                <a:cubicBezTo>
                  <a:pt x="2858486" y="1174495"/>
                  <a:pt x="2865479" y="1167162"/>
                  <a:pt x="2872381" y="1159349"/>
                </a:cubicBezTo>
                <a:lnTo>
                  <a:pt x="2877664" y="1153429"/>
                </a:lnTo>
                <a:lnTo>
                  <a:pt x="2898982" y="1143332"/>
                </a:lnTo>
                <a:lnTo>
                  <a:pt x="2900154" y="1144257"/>
                </a:lnTo>
                <a:cubicBezTo>
                  <a:pt x="2903604" y="1145940"/>
                  <a:pt x="2907687" y="1146454"/>
                  <a:pt x="2913224" y="1144530"/>
                </a:cubicBezTo>
                <a:cubicBezTo>
                  <a:pt x="2914663" y="1164458"/>
                  <a:pt x="2920456" y="1149846"/>
                  <a:pt x="2936660" y="1142412"/>
                </a:cubicBezTo>
                <a:cubicBezTo>
                  <a:pt x="2942509" y="1171704"/>
                  <a:pt x="2981016" y="1130300"/>
                  <a:pt x="2997572" y="1141831"/>
                </a:cubicBezTo>
                <a:lnTo>
                  <a:pt x="3044472" y="1131369"/>
                </a:lnTo>
                <a:lnTo>
                  <a:pt x="3044790" y="1131569"/>
                </a:lnTo>
                <a:cubicBezTo>
                  <a:pt x="3046855" y="1131486"/>
                  <a:pt x="3049590" y="1130734"/>
                  <a:pt x="3053469" y="1129009"/>
                </a:cubicBezTo>
                <a:lnTo>
                  <a:pt x="3058924" y="1126056"/>
                </a:lnTo>
                <a:lnTo>
                  <a:pt x="3074299" y="1120405"/>
                </a:lnTo>
                <a:lnTo>
                  <a:pt x="3080657" y="1120171"/>
                </a:lnTo>
                <a:lnTo>
                  <a:pt x="3085901" y="1121681"/>
                </a:lnTo>
                <a:cubicBezTo>
                  <a:pt x="3089424" y="1117040"/>
                  <a:pt x="3098046" y="1105705"/>
                  <a:pt x="3109448" y="1097576"/>
                </a:cubicBezTo>
                <a:lnTo>
                  <a:pt x="3120280" y="1092673"/>
                </a:lnTo>
                <a:lnTo>
                  <a:pt x="3151969" y="1093148"/>
                </a:lnTo>
                <a:lnTo>
                  <a:pt x="3156202" y="1091941"/>
                </a:lnTo>
                <a:lnTo>
                  <a:pt x="3218578" y="1084695"/>
                </a:lnTo>
                <a:cubicBezTo>
                  <a:pt x="3245764" y="1081888"/>
                  <a:pt x="3273631" y="1078650"/>
                  <a:pt x="3291572" y="1074108"/>
                </a:cubicBezTo>
                <a:cubicBezTo>
                  <a:pt x="3322176" y="1058413"/>
                  <a:pt x="3296217" y="1076449"/>
                  <a:pt x="3335322" y="1065344"/>
                </a:cubicBezTo>
                <a:cubicBezTo>
                  <a:pt x="3368156" y="1040199"/>
                  <a:pt x="3402741" y="1051987"/>
                  <a:pt x="3444471" y="1040037"/>
                </a:cubicBezTo>
                <a:lnTo>
                  <a:pt x="3516736" y="1044495"/>
                </a:lnTo>
                <a:lnTo>
                  <a:pt x="3529913" y="1036395"/>
                </a:lnTo>
                <a:lnTo>
                  <a:pt x="3534215" y="1032644"/>
                </a:lnTo>
                <a:cubicBezTo>
                  <a:pt x="3537422" y="1030324"/>
                  <a:pt x="3539868" y="1029116"/>
                  <a:pt x="3541901" y="1028655"/>
                </a:cubicBezTo>
                <a:lnTo>
                  <a:pt x="3542297" y="1028781"/>
                </a:lnTo>
                <a:lnTo>
                  <a:pt x="3549091" y="1024603"/>
                </a:lnTo>
                <a:lnTo>
                  <a:pt x="3668564" y="992085"/>
                </a:lnTo>
                <a:cubicBezTo>
                  <a:pt x="3673354" y="989271"/>
                  <a:pt x="3677647" y="988983"/>
                  <a:pt x="3681760" y="989897"/>
                </a:cubicBezTo>
                <a:lnTo>
                  <a:pt x="3683298" y="990533"/>
                </a:lnTo>
                <a:lnTo>
                  <a:pt x="3701238" y="978370"/>
                </a:lnTo>
                <a:lnTo>
                  <a:pt x="3727029" y="982634"/>
                </a:lnTo>
                <a:cubicBezTo>
                  <a:pt x="3762166" y="985324"/>
                  <a:pt x="3795029" y="982802"/>
                  <a:pt x="3827462" y="983777"/>
                </a:cubicBezTo>
                <a:cubicBezTo>
                  <a:pt x="3899741" y="979875"/>
                  <a:pt x="3841175" y="923865"/>
                  <a:pt x="3939255" y="962526"/>
                </a:cubicBezTo>
                <a:cubicBezTo>
                  <a:pt x="3944820" y="939198"/>
                  <a:pt x="3955882" y="936428"/>
                  <a:pt x="3976764" y="943975"/>
                </a:cubicBezTo>
                <a:cubicBezTo>
                  <a:pt x="4011587" y="940445"/>
                  <a:pt x="3998825" y="885884"/>
                  <a:pt x="4039745" y="913576"/>
                </a:cubicBezTo>
                <a:cubicBezTo>
                  <a:pt x="4028069" y="885008"/>
                  <a:pt x="4103064" y="891976"/>
                  <a:pt x="4081478" y="863744"/>
                </a:cubicBezTo>
                <a:cubicBezTo>
                  <a:pt x="4098995" y="833348"/>
                  <a:pt x="4118253" y="875924"/>
                  <a:pt x="4136255" y="849070"/>
                </a:cubicBezTo>
                <a:cubicBezTo>
                  <a:pt x="4160412" y="839702"/>
                  <a:pt x="4127630" y="882883"/>
                  <a:pt x="4155885" y="880724"/>
                </a:cubicBezTo>
                <a:cubicBezTo>
                  <a:pt x="4189159" y="872776"/>
                  <a:pt x="4199073" y="926940"/>
                  <a:pt x="4212239" y="853648"/>
                </a:cubicBezTo>
                <a:cubicBezTo>
                  <a:pt x="4250628" y="864621"/>
                  <a:pt x="4251711" y="832443"/>
                  <a:pt x="4296968" y="808725"/>
                </a:cubicBezTo>
                <a:cubicBezTo>
                  <a:pt x="4320354" y="822560"/>
                  <a:pt x="4334944" y="811306"/>
                  <a:pt x="4347619" y="791871"/>
                </a:cubicBezTo>
                <a:cubicBezTo>
                  <a:pt x="4395320" y="788176"/>
                  <a:pt x="4433289" y="755394"/>
                  <a:pt x="4484035" y="736001"/>
                </a:cubicBezTo>
                <a:cubicBezTo>
                  <a:pt x="4544675" y="745654"/>
                  <a:pt x="4564925" y="693074"/>
                  <a:pt x="4619194" y="672546"/>
                </a:cubicBezTo>
                <a:cubicBezTo>
                  <a:pt x="4633191" y="680042"/>
                  <a:pt x="4642217" y="680768"/>
                  <a:pt x="4648276" y="677255"/>
                </a:cubicBezTo>
                <a:lnTo>
                  <a:pt x="4658535" y="658404"/>
                </a:lnTo>
                <a:lnTo>
                  <a:pt x="4684435" y="658040"/>
                </a:lnTo>
                <a:lnTo>
                  <a:pt x="4685966" y="659300"/>
                </a:lnTo>
                <a:lnTo>
                  <a:pt x="4773323" y="620033"/>
                </a:lnTo>
                <a:lnTo>
                  <a:pt x="4789881" y="612833"/>
                </a:lnTo>
                <a:lnTo>
                  <a:pt x="4793116" y="606807"/>
                </a:lnTo>
                <a:cubicBezTo>
                  <a:pt x="4797413" y="602517"/>
                  <a:pt x="4804603" y="599222"/>
                  <a:pt x="4818294" y="598208"/>
                </a:cubicBezTo>
                <a:lnTo>
                  <a:pt x="4889379" y="574856"/>
                </a:lnTo>
                <a:cubicBezTo>
                  <a:pt x="4924646" y="568531"/>
                  <a:pt x="4935327" y="565911"/>
                  <a:pt x="4967000" y="563548"/>
                </a:cubicBezTo>
                <a:cubicBezTo>
                  <a:pt x="4986586" y="557770"/>
                  <a:pt x="5000668" y="551967"/>
                  <a:pt x="5011397" y="546508"/>
                </a:cubicBezTo>
                <a:lnTo>
                  <a:pt x="5017511" y="542737"/>
                </a:lnTo>
                <a:lnTo>
                  <a:pt x="5022951" y="543578"/>
                </a:lnTo>
                <a:lnTo>
                  <a:pt x="5028686" y="550797"/>
                </a:lnTo>
                <a:cubicBezTo>
                  <a:pt x="5034551" y="555023"/>
                  <a:pt x="5042525" y="556487"/>
                  <a:pt x="5055222" y="551685"/>
                </a:cubicBezTo>
                <a:lnTo>
                  <a:pt x="5058043" y="549365"/>
                </a:lnTo>
                <a:lnTo>
                  <a:pt x="5080769" y="559110"/>
                </a:lnTo>
                <a:cubicBezTo>
                  <a:pt x="5088231" y="563815"/>
                  <a:pt x="5095030" y="569979"/>
                  <a:pt x="5100831" y="578170"/>
                </a:cubicBezTo>
                <a:cubicBezTo>
                  <a:pt x="5170380" y="527737"/>
                  <a:pt x="5243922" y="564793"/>
                  <a:pt x="5323302" y="551607"/>
                </a:cubicBezTo>
                <a:cubicBezTo>
                  <a:pt x="5351315" y="478451"/>
                  <a:pt x="5497865" y="556036"/>
                  <a:pt x="5524173" y="623428"/>
                </a:cubicBezTo>
                <a:cubicBezTo>
                  <a:pt x="5517268" y="543117"/>
                  <a:pt x="5711665" y="703794"/>
                  <a:pt x="5644692" y="606574"/>
                </a:cubicBezTo>
                <a:lnTo>
                  <a:pt x="5984259" y="559264"/>
                </a:lnTo>
                <a:cubicBezTo>
                  <a:pt x="6030154" y="495862"/>
                  <a:pt x="6007425" y="553220"/>
                  <a:pt x="6059790" y="538457"/>
                </a:cubicBezTo>
                <a:cubicBezTo>
                  <a:pt x="6050344" y="594649"/>
                  <a:pt x="6121744" y="503179"/>
                  <a:pt x="6130495" y="565308"/>
                </a:cubicBezTo>
                <a:cubicBezTo>
                  <a:pt x="6139748" y="560655"/>
                  <a:pt x="6148435" y="554186"/>
                  <a:pt x="6157089" y="547229"/>
                </a:cubicBezTo>
                <a:lnTo>
                  <a:pt x="6161628" y="543616"/>
                </a:lnTo>
                <a:lnTo>
                  <a:pt x="6180804" y="539939"/>
                </a:lnTo>
                <a:lnTo>
                  <a:pt x="6184951" y="525424"/>
                </a:lnTo>
                <a:lnTo>
                  <a:pt x="6212909" y="510232"/>
                </a:lnTo>
                <a:cubicBezTo>
                  <a:pt x="6223574" y="506625"/>
                  <a:pt x="6235279" y="505181"/>
                  <a:pt x="6248556" y="507226"/>
                </a:cubicBezTo>
                <a:cubicBezTo>
                  <a:pt x="6294288" y="537334"/>
                  <a:pt x="6362573" y="467613"/>
                  <a:pt x="6419167" y="508015"/>
                </a:cubicBezTo>
                <a:cubicBezTo>
                  <a:pt x="6440234" y="517921"/>
                  <a:pt x="6506991" y="518278"/>
                  <a:pt x="6520553" y="499890"/>
                </a:cubicBezTo>
                <a:cubicBezTo>
                  <a:pt x="6534665" y="496161"/>
                  <a:pt x="6550555" y="503153"/>
                  <a:pt x="6557985" y="483298"/>
                </a:cubicBezTo>
                <a:cubicBezTo>
                  <a:pt x="6569810" y="459469"/>
                  <a:pt x="6616472" y="497766"/>
                  <a:pt x="6610986" y="469207"/>
                </a:cubicBezTo>
                <a:cubicBezTo>
                  <a:pt x="6644167" y="495476"/>
                  <a:pt x="6674091" y="445680"/>
                  <a:pt x="6703685" y="433885"/>
                </a:cubicBezTo>
                <a:cubicBezTo>
                  <a:pt x="6729555" y="459786"/>
                  <a:pt x="6766135" y="409500"/>
                  <a:pt x="6829686" y="404609"/>
                </a:cubicBezTo>
                <a:cubicBezTo>
                  <a:pt x="6858065" y="434525"/>
                  <a:pt x="6872501" y="400914"/>
                  <a:pt x="6926071" y="440952"/>
                </a:cubicBezTo>
                <a:cubicBezTo>
                  <a:pt x="6928018" y="437011"/>
                  <a:pt x="6930506" y="433362"/>
                  <a:pt x="6933459" y="430117"/>
                </a:cubicBezTo>
                <a:cubicBezTo>
                  <a:pt x="6950612" y="411270"/>
                  <a:pt x="6979388" y="409908"/>
                  <a:pt x="6997730" y="427075"/>
                </a:cubicBezTo>
                <a:cubicBezTo>
                  <a:pt x="7082631" y="480403"/>
                  <a:pt x="7157271" y="476334"/>
                  <a:pt x="7228068" y="485987"/>
                </a:cubicBezTo>
                <a:cubicBezTo>
                  <a:pt x="7307806" y="490694"/>
                  <a:pt x="7251469" y="427974"/>
                  <a:pt x="7353524" y="478122"/>
                </a:cubicBezTo>
                <a:cubicBezTo>
                  <a:pt x="7362883" y="455559"/>
                  <a:pt x="7375392" y="454116"/>
                  <a:pt x="7397216" y="464113"/>
                </a:cubicBezTo>
                <a:cubicBezTo>
                  <a:pt x="7435863" y="464738"/>
                  <a:pt x="7429507" y="408907"/>
                  <a:pt x="7470470" y="441338"/>
                </a:cubicBezTo>
                <a:cubicBezTo>
                  <a:pt x="7461672" y="411511"/>
                  <a:pt x="7542865" y="427363"/>
                  <a:pt x="7523162" y="396692"/>
                </a:cubicBezTo>
                <a:cubicBezTo>
                  <a:pt x="7546603" y="368516"/>
                  <a:pt x="7561752" y="413189"/>
                  <a:pt x="7585229" y="388596"/>
                </a:cubicBezTo>
                <a:cubicBezTo>
                  <a:pt x="7613007" y="382141"/>
                  <a:pt x="7571052" y="421230"/>
                  <a:pt x="7602312" y="422441"/>
                </a:cubicBezTo>
                <a:cubicBezTo>
                  <a:pt x="7639880" y="418484"/>
                  <a:pt x="7643170" y="473582"/>
                  <a:pt x="7667842" y="402184"/>
                </a:cubicBezTo>
                <a:cubicBezTo>
                  <a:pt x="7708368" y="417673"/>
                  <a:pt x="7714055" y="385770"/>
                  <a:pt x="7766955" y="367538"/>
                </a:cubicBezTo>
                <a:cubicBezTo>
                  <a:pt x="7790642" y="384091"/>
                  <a:pt x="7808202" y="374622"/>
                  <a:pt x="7824808" y="356782"/>
                </a:cubicBezTo>
                <a:cubicBezTo>
                  <a:pt x="7877588" y="358773"/>
                  <a:pt x="7923771" y="330652"/>
                  <a:pt x="7982082" y="317381"/>
                </a:cubicBezTo>
                <a:cubicBezTo>
                  <a:pt x="8047173" y="334199"/>
                  <a:pt x="8076711" y="284263"/>
                  <a:pt x="8139042" y="270278"/>
                </a:cubicBezTo>
                <a:cubicBezTo>
                  <a:pt x="8171699" y="291139"/>
                  <a:pt x="8180849" y="273703"/>
                  <a:pt x="8188479" y="250893"/>
                </a:cubicBezTo>
                <a:lnTo>
                  <a:pt x="8197460" y="227412"/>
                </a:lnTo>
                <a:lnTo>
                  <a:pt x="8236543" y="231896"/>
                </a:lnTo>
                <a:cubicBezTo>
                  <a:pt x="8252245" y="232878"/>
                  <a:pt x="8267047" y="233030"/>
                  <a:pt x="8288656" y="233518"/>
                </a:cubicBezTo>
                <a:lnTo>
                  <a:pt x="8365194" y="255354"/>
                </a:lnTo>
                <a:lnTo>
                  <a:pt x="8371093" y="253056"/>
                </a:lnTo>
                <a:cubicBezTo>
                  <a:pt x="8375220" y="251794"/>
                  <a:pt x="8378040" y="251369"/>
                  <a:pt x="8380079" y="251533"/>
                </a:cubicBezTo>
                <a:lnTo>
                  <a:pt x="8380352" y="251771"/>
                </a:lnTo>
                <a:lnTo>
                  <a:pt x="8388670" y="249803"/>
                </a:lnTo>
                <a:cubicBezTo>
                  <a:pt x="8402579" y="245856"/>
                  <a:pt x="8426713" y="256901"/>
                  <a:pt x="8439400" y="252189"/>
                </a:cubicBezTo>
                <a:cubicBezTo>
                  <a:pt x="8461985" y="253229"/>
                  <a:pt x="8486049" y="243125"/>
                  <a:pt x="8502127" y="246524"/>
                </a:cubicBezTo>
                <a:lnTo>
                  <a:pt x="8575600" y="247912"/>
                </a:lnTo>
                <a:lnTo>
                  <a:pt x="8609423" y="225288"/>
                </a:lnTo>
                <a:cubicBezTo>
                  <a:pt x="8613054" y="222366"/>
                  <a:pt x="8618682" y="220403"/>
                  <a:pt x="8628794" y="220632"/>
                </a:cubicBezTo>
                <a:lnTo>
                  <a:pt x="8631243" y="221270"/>
                </a:lnTo>
                <a:cubicBezTo>
                  <a:pt x="8636121" y="217981"/>
                  <a:pt x="8676301" y="210759"/>
                  <a:pt x="8708752" y="203517"/>
                </a:cubicBezTo>
                <a:cubicBezTo>
                  <a:pt x="8760405" y="193315"/>
                  <a:pt x="8765450" y="184312"/>
                  <a:pt x="8825952" y="177822"/>
                </a:cubicBezTo>
                <a:cubicBezTo>
                  <a:pt x="8840694" y="175283"/>
                  <a:pt x="8852337" y="172902"/>
                  <a:pt x="8862166" y="170735"/>
                </a:cubicBezTo>
                <a:lnTo>
                  <a:pt x="8884490" y="165616"/>
                </a:lnTo>
                <a:lnTo>
                  <a:pt x="8918298" y="194546"/>
                </a:lnTo>
                <a:cubicBezTo>
                  <a:pt x="8929331" y="203143"/>
                  <a:pt x="8939711" y="209096"/>
                  <a:pt x="8948572" y="207940"/>
                </a:cubicBezTo>
                <a:cubicBezTo>
                  <a:pt x="9007398" y="191013"/>
                  <a:pt x="9066382" y="123071"/>
                  <a:pt x="9104724" y="178319"/>
                </a:cubicBezTo>
                <a:cubicBezTo>
                  <a:pt x="9146350" y="170182"/>
                  <a:pt x="9159213" y="154939"/>
                  <a:pt x="9198328" y="159122"/>
                </a:cubicBezTo>
                <a:cubicBezTo>
                  <a:pt x="9243361" y="178179"/>
                  <a:pt x="9337410" y="133426"/>
                  <a:pt x="9339412" y="203422"/>
                </a:cubicBezTo>
                <a:cubicBezTo>
                  <a:pt x="9356193" y="242785"/>
                  <a:pt x="9404145" y="172882"/>
                  <a:pt x="9409165" y="216989"/>
                </a:cubicBezTo>
                <a:cubicBezTo>
                  <a:pt x="9430000" y="185563"/>
                  <a:pt x="9477391" y="226977"/>
                  <a:pt x="9516379" y="220757"/>
                </a:cubicBezTo>
                <a:cubicBezTo>
                  <a:pt x="9525989" y="239713"/>
                  <a:pt x="9601557" y="209033"/>
                  <a:pt x="9615958" y="196389"/>
                </a:cubicBezTo>
                <a:cubicBezTo>
                  <a:pt x="9740300" y="170539"/>
                  <a:pt x="9758977" y="138949"/>
                  <a:pt x="9860346" y="177067"/>
                </a:cubicBezTo>
                <a:cubicBezTo>
                  <a:pt x="9889677" y="171165"/>
                  <a:pt x="10006630" y="193672"/>
                  <a:pt x="10071193" y="142345"/>
                </a:cubicBezTo>
                <a:cubicBezTo>
                  <a:pt x="10108399" y="184331"/>
                  <a:pt x="10235527" y="166620"/>
                  <a:pt x="10270876" y="164464"/>
                </a:cubicBezTo>
                <a:cubicBezTo>
                  <a:pt x="10282938" y="193487"/>
                  <a:pt x="10335459" y="157175"/>
                  <a:pt x="10338607" y="202846"/>
                </a:cubicBezTo>
                <a:cubicBezTo>
                  <a:pt x="10349171" y="220353"/>
                  <a:pt x="10366124" y="217011"/>
                  <a:pt x="10370927" y="198630"/>
                </a:cubicBezTo>
                <a:cubicBezTo>
                  <a:pt x="10391994" y="198716"/>
                  <a:pt x="10408613" y="218644"/>
                  <a:pt x="10423650" y="187033"/>
                </a:cubicBezTo>
                <a:cubicBezTo>
                  <a:pt x="10452431" y="186111"/>
                  <a:pt x="10492877" y="246749"/>
                  <a:pt x="10507238" y="199359"/>
                </a:cubicBezTo>
                <a:cubicBezTo>
                  <a:pt x="10543427" y="261875"/>
                  <a:pt x="10653987" y="201249"/>
                  <a:pt x="10712234" y="202150"/>
                </a:cubicBezTo>
                <a:cubicBezTo>
                  <a:pt x="10824446" y="218073"/>
                  <a:pt x="10878410" y="233516"/>
                  <a:pt x="10955598" y="236823"/>
                </a:cubicBezTo>
                <a:cubicBezTo>
                  <a:pt x="11045848" y="210188"/>
                  <a:pt x="11132536" y="208078"/>
                  <a:pt x="11210395" y="197924"/>
                </a:cubicBezTo>
                <a:cubicBezTo>
                  <a:pt x="11248542" y="205602"/>
                  <a:pt x="11317163" y="98606"/>
                  <a:pt x="11355556" y="131371"/>
                </a:cubicBezTo>
                <a:cubicBezTo>
                  <a:pt x="11409097" y="114944"/>
                  <a:pt x="11452001" y="121965"/>
                  <a:pt x="11531644" y="99364"/>
                </a:cubicBezTo>
                <a:cubicBezTo>
                  <a:pt x="11597142" y="88300"/>
                  <a:pt x="11671940" y="72591"/>
                  <a:pt x="11719114" y="62439"/>
                </a:cubicBezTo>
                <a:cubicBezTo>
                  <a:pt x="11727434" y="40579"/>
                  <a:pt x="11796069" y="38621"/>
                  <a:pt x="11814686" y="38458"/>
                </a:cubicBezTo>
                <a:cubicBezTo>
                  <a:pt x="11821248" y="1152"/>
                  <a:pt x="11853228" y="33244"/>
                  <a:pt x="11865687" y="10088"/>
                </a:cubicBezTo>
                <a:cubicBezTo>
                  <a:pt x="11893768" y="15302"/>
                  <a:pt x="11926464" y="10706"/>
                  <a:pt x="11957454" y="4020"/>
                </a:cubicBezTo>
                <a:lnTo>
                  <a:pt x="11975060" y="0"/>
                </a:lnTo>
                <a:lnTo>
                  <a:pt x="12006839" y="210943"/>
                </a:lnTo>
                <a:cubicBezTo>
                  <a:pt x="12204146" y="1520595"/>
                  <a:pt x="12452801" y="3171091"/>
                  <a:pt x="12642772" y="4432052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33CAF5-CD01-203C-39ED-B6F88787F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744" y="442551"/>
            <a:ext cx="9859618" cy="7133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Dopingo kontrolė</a:t>
            </a:r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3389D0BC-BA1D-4360-88F9-D9ECCBDAB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79" y="1764254"/>
            <a:ext cx="10937021" cy="4455571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Graded punishment system could improve anti-doping in sport | About |  University of Stirling">
            <a:extLst>
              <a:ext uri="{FF2B5EF4-FFF2-40B4-BE49-F238E27FC236}">
                <a16:creationId xmlns:a16="http://schemas.microsoft.com/office/drawing/2014/main" id="{269E91FC-DAE3-A8E9-4E34-38A36F52AA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925" y="2068394"/>
            <a:ext cx="10621869" cy="382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0F6A1-9576-8088-703A-AF94F431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en-US" sz="1000"/>
              <a:pPr>
                <a:spcAft>
                  <a:spcPts val="600"/>
                </a:spcAft>
              </a:pPr>
              <a:t>5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73417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2E46-0974-37C1-3282-9DEB9ECA4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Pritaikymo galimybės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3DC5A-E69E-758C-8FEA-B64A5496D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Chromatografija leidžia nustatyti praktiškai bet kuriuos junginius, praktiškai bet kur.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560AF-D288-015E-0E10-2806E2B18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4430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People Friends photo and picture">
            <a:extLst>
              <a:ext uri="{FF2B5EF4-FFF2-40B4-BE49-F238E27FC236}">
                <a16:creationId xmlns:a16="http://schemas.microsoft.com/office/drawing/2014/main" id="{52B2E25D-077C-B3E7-4A34-3315C765D9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6FA589-80CE-4976-0E17-0BA1BBD4D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Turime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grupę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žmonių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norime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kad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jie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atsiskirtų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30FFE9-57BB-B07B-785A-7E0FACF7E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579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asidėjo Kaziuko mugė (nuotraukos) - MadeinVilnius.lt - Vilniaus naujienų  dienoraštis">
            <a:extLst>
              <a:ext uri="{FF2B5EF4-FFF2-40B4-BE49-F238E27FC236}">
                <a16:creationId xmlns:a16="http://schemas.microsoft.com/office/drawing/2014/main" id="{FE1D5CEF-F193-47AD-6BA2-27B70965AB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9" b="11285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Rectangle 205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1FE45-F27E-D03C-1A9A-EC1B283C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Paleiskime juos į Kaziuko mugę</a:t>
            </a:r>
          </a:p>
        </p:txBody>
      </p:sp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3B9E8D8-E50A-B4B0-8245-11956DAAFC3E}"/>
              </a:ext>
            </a:extLst>
          </p:cNvPr>
          <p:cNvSpPr txBox="1"/>
          <p:nvPr/>
        </p:nvSpPr>
        <p:spPr>
          <a:xfrm>
            <a:off x="6858000" y="6626855"/>
            <a:ext cx="975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50" dirty="0"/>
              <a:t>Nuotrauka iš https://madeinvilnius.lt/pramogos/renginiai/prasidejo-kaziuko-muge-nuotraukos/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59ED3-9EA8-32A9-2D83-BC5DF76C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70750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C26B97E-0F47-529A-60B4-55109A5F0D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307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36AE7-7966-61A2-ACDB-2065298C9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</a:rPr>
              <a:t>Skirtingus žmones skirtingai domins prekeiviai ir jie užtruks nevienodai</a:t>
            </a:r>
          </a:p>
        </p:txBody>
      </p:sp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82D5D39-A2C3-4190-F5A6-DC638DC7AC7D}"/>
              </a:ext>
            </a:extLst>
          </p:cNvPr>
          <p:cNvSpPr txBox="1"/>
          <p:nvPr/>
        </p:nvSpPr>
        <p:spPr>
          <a:xfrm>
            <a:off x="6858000" y="6626855"/>
            <a:ext cx="975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50" dirty="0"/>
              <a:t>Nuotrauka iš https://madeinvilnius.lt/pramogos/renginiai/prasidejo-kaziuko-muge-nuotraukos/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1D3D2-5179-6274-CDB4-F6D50BB7D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360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DC9AF7D-270D-ED7E-2520-CFF9D40443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29296-DA10-E1C2-C56B-99A49633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>
                <a:solidFill>
                  <a:schemeClr val="tx1">
                    <a:lumMod val="85000"/>
                    <a:lumOff val="15000"/>
                  </a:schemeClr>
                </a:solidFill>
              </a:rPr>
              <a:t>Kad prie prekeivių neužsibūtų, nuolat eis žmonių minia iš galo</a:t>
            </a:r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718D64C-55EA-F0EA-DAC1-E54ECF511D30}"/>
              </a:ext>
            </a:extLst>
          </p:cNvPr>
          <p:cNvSpPr txBox="1"/>
          <p:nvPr/>
        </p:nvSpPr>
        <p:spPr>
          <a:xfrm>
            <a:off x="6858000" y="6626855"/>
            <a:ext cx="975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50" dirty="0"/>
              <a:t>Nuotrauka iš https://madeinvilnius.lt/pramogos/renginiai/prasidejo-kaziuko-muge-nuotraukos/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21A750-D533-005F-9CB6-174C9A52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3326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15C42-BC07-4744-1768-4CC4390B1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3800"/>
              <a:t>Katedros aikštė mūsų grupė pasieks išsiskirsčiusi</a:t>
            </a:r>
          </a:p>
        </p:txBody>
      </p:sp>
      <p:sp>
        <p:nvSpPr>
          <p:cNvPr id="51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583A4-EB50-1532-C42B-0937C1FC8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/>
              <a:t>Kuo labiau sudomins prekeiviai, tuo ilgiau jie užtruks.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062C52B-5109-0B33-3919-AB62F96BFA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0" r="17659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E7167B-9D37-0923-62FB-7D5A16CD1CD4}"/>
              </a:ext>
            </a:extLst>
          </p:cNvPr>
          <p:cNvSpPr txBox="1"/>
          <p:nvPr/>
        </p:nvSpPr>
        <p:spPr>
          <a:xfrm>
            <a:off x="6858000" y="6626855"/>
            <a:ext cx="9753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50" dirty="0"/>
              <a:t>Nuotrauka iš https://madeinvilnius.lt/pramogos/renginiai/prasidejo-kaziuko-muge-nuotraukos/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A3E973-2BD8-83FF-6124-64BEF8D7A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99275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C7CFA8-4D28-5BF1-75F7-F7499D110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lt-LT" sz="4800"/>
              <a:t>Chromatografijos principas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4BE9C2D-CB55-4532-2E44-A4EE499B8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1346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5918E1-D718-20A2-E7D1-03671F9E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58571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35F5A6-94E1-7FE0-CE55-DB112233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2600"/>
              <a:t>Chromatogramoje vaizduojama signalo stiprumo priklausomybė nuo laiko</a:t>
            </a:r>
          </a:p>
        </p:txBody>
      </p:sp>
      <p:sp>
        <p:nvSpPr>
          <p:cNvPr id="1229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374F2-E13B-95E6-A552-963B2C693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/>
              <a:t>Gerai atsiskyrusių junginių chromatograma</a:t>
            </a:r>
          </a:p>
        </p:txBody>
      </p:sp>
      <p:pic>
        <p:nvPicPr>
          <p:cNvPr id="12290" name="Picture 2" descr="HPLC chromatogram of a standard mixture at 20 mg L⁻¹. Peak... | Download  Scientific Diagram">
            <a:extLst>
              <a:ext uri="{FF2B5EF4-FFF2-40B4-BE49-F238E27FC236}">
                <a16:creationId xmlns:a16="http://schemas.microsoft.com/office/drawing/2014/main" id="{B19958BA-20A7-8CC3-765B-0BA22E28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805586"/>
            <a:ext cx="6903720" cy="524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68B94D-10AC-688B-7D38-F22148DD0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13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3783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7" name="Rectangle 15366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EC649-1B27-E8AB-FF4E-A0025B2E9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3400"/>
              <a:t>Blogai atsiskyrusių junginių chromatograma</a:t>
            </a:r>
          </a:p>
        </p:txBody>
      </p:sp>
      <p:sp>
        <p:nvSpPr>
          <p:cNvPr id="15369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FC123-0949-0AEF-8497-A997C1084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Dvi smailės persidengia</a:t>
            </a:r>
          </a:p>
        </p:txBody>
      </p:sp>
      <p:pic>
        <p:nvPicPr>
          <p:cNvPr id="15362" name="Picture 2" descr="Chromatography - Wikipedia">
            <a:extLst>
              <a:ext uri="{FF2B5EF4-FFF2-40B4-BE49-F238E27FC236}">
                <a16:creationId xmlns:a16="http://schemas.microsoft.com/office/drawing/2014/main" id="{46C24DA1-204C-86CE-DCEA-43C4E5478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277341"/>
            <a:ext cx="6903720" cy="430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DF9E9-7368-E9F5-EFD0-7FED1154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6500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2670-27AA-589A-17E4-BB51BDBB4B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Galimos problemos tiriant mišinius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5D44E-EA1B-F8C6-D7C3-ABABA20E20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4B229-4646-A6BE-37B8-A7D53274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0156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922F81-63E8-B0CC-A72C-6CB0C5BB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2"/>
                </a:solidFill>
              </a:rPr>
              <a:t>1. Stacionari fazė praktiškai nesąveikauja su tiriamosiomis medžiagomis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44E7-6A07-DDFC-536F-3CDD838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Kuo tai bus blogai?</a:t>
            </a: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Visos medžiagos praeis labai greitai ir neatsiskirs</a:t>
            </a:r>
            <a:endParaRPr lang="en-US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C18A9-2565-0E7B-FF0F-301A4BF6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297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922F81-63E8-B0CC-A72C-6CB0C5BB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2"/>
                </a:solidFill>
              </a:rPr>
              <a:t>2. Stacionari fazė labai gerai sąveikauja su tiriamosiomis medžiagomis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44E7-6A07-DDFC-536F-3CDD838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Kuo tai bus blogai?</a:t>
            </a: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Analizė užtruks labai ilgai</a:t>
            </a:r>
          </a:p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Mėginys gali „išsiplėsti“ dėl difuzijos</a:t>
            </a:r>
            <a:endParaRPr lang="en-US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C5DC8-ED7D-DCA8-8DA7-AEFAF0568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6398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922F81-63E8-B0CC-A72C-6CB0C5BB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2"/>
                </a:solidFill>
              </a:rPr>
              <a:t>3. Judri fazė praktiškai nesąveikauja su stacionare faze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44E7-6A07-DDFC-536F-3CDD838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Kuo tai bus blogai?</a:t>
            </a: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Analizė užtruks labai ilgai</a:t>
            </a: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0A5F6-7243-DF29-DA05-BB7EF24C2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3457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922F81-63E8-B0CC-A72C-6CB0C5BB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chemeClr val="tx2"/>
                </a:solidFill>
              </a:rPr>
              <a:t>4. Judri fazė labai stipriai sąveikauja su stacionare faze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344E7-6A07-DDFC-536F-3CDD838F0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Kuo tai bus blogai?</a:t>
            </a: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lt-LT" sz="1800" dirty="0">
                <a:solidFill>
                  <a:schemeClr val="tx2"/>
                </a:solidFill>
              </a:rPr>
              <a:t>Visos medžiagos praeis labai greitai ir neatsiskirs</a:t>
            </a:r>
            <a:endParaRPr lang="en-US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sz="1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CDA15-CDA8-4573-4AF0-A80825B6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19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4917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2670-27AA-589A-17E4-BB51BDBB4B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Dažniausios sąveikų rūšys, kuriomis paremtas atskyrimas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5D44E-EA1B-F8C6-D7C3-ABABA20E20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E4E80B-FEA9-DD0D-B44B-6C65557BA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4045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A1F42-5A19-CA97-E0A1-0A6A59CA1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Dispersinė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Londono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sąveika</a:t>
            </a: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5AC7C7-235B-2E86-9721-9C62630618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3732" y="640080"/>
            <a:ext cx="4755939" cy="557881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E1757-473E-F53C-0783-7EDA11D08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3928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192DA-6B57-061B-56AF-00C2318B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 kern="1200">
                <a:latin typeface="+mj-lt"/>
                <a:ea typeface="+mj-ea"/>
                <a:cs typeface="+mj-cs"/>
              </a:rPr>
              <a:t>Dispersinė (Londono) sąveika</a:t>
            </a:r>
            <a:endParaRPr lang="lt-LT" sz="5000"/>
          </a:p>
        </p:txBody>
      </p:sp>
      <p:sp>
        <p:nvSpPr>
          <p:cNvPr id="205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86688-C93F-C688-E3CC-863ED77B6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/>
              <a:t>Didėjant molekulei, sąveika stiprėja. Pavyzdžiui ilgesniuose angliavandeniliuose, ji jau gana stipri. </a:t>
            </a:r>
          </a:p>
        </p:txBody>
      </p:sp>
      <p:pic>
        <p:nvPicPr>
          <p:cNvPr id="2050" name="Picture 2" descr="The Complete Guide to Hydrocarbon Extraction [New in 2022]">
            <a:extLst>
              <a:ext uri="{FF2B5EF4-FFF2-40B4-BE49-F238E27FC236}">
                <a16:creationId xmlns:a16="http://schemas.microsoft.com/office/drawing/2014/main" id="{F5A0CA74-8AA8-3FE4-AFFB-18D781FBE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6227" y="640080"/>
            <a:ext cx="4124609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DD05C-FFAC-1B8F-C4BB-8AF6191BE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883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0DA87C-2F2B-A31F-F5C4-A68B8D4D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Dipolis – dipolis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7ADC78-A1C9-5497-5A4A-D74C929E0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986771"/>
            <a:ext cx="7347537" cy="488543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05D459D-50D6-6F9C-09DE-973630E6F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0" y="4389120"/>
            <a:ext cx="2417184" cy="203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FD8DB6-4166-47BD-3E3B-C7217C9E0560}"/>
              </a:ext>
            </a:extLst>
          </p:cNvPr>
          <p:cNvSpPr txBox="1"/>
          <p:nvPr/>
        </p:nvSpPr>
        <p:spPr>
          <a:xfrm>
            <a:off x="1608051" y="3942080"/>
            <a:ext cx="130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0A79C-F96E-FADA-41AA-5F6A022E0A23}"/>
              </a:ext>
            </a:extLst>
          </p:cNvPr>
          <p:cNvSpPr txBox="1"/>
          <p:nvPr/>
        </p:nvSpPr>
        <p:spPr>
          <a:xfrm>
            <a:off x="2908531" y="56865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lt-L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145ED7-B328-D76F-6D66-4C4C06C5ED38}"/>
              </a:ext>
            </a:extLst>
          </p:cNvPr>
          <p:cNvSpPr txBox="1"/>
          <p:nvPr/>
        </p:nvSpPr>
        <p:spPr>
          <a:xfrm>
            <a:off x="1608051" y="623673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lt-L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80019E-525B-FDAC-09CB-65B598DD6339}"/>
              </a:ext>
            </a:extLst>
          </p:cNvPr>
          <p:cNvSpPr txBox="1"/>
          <p:nvPr/>
        </p:nvSpPr>
        <p:spPr>
          <a:xfrm>
            <a:off x="510232" y="55932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</a:t>
            </a:r>
            <a:r>
              <a:rPr kumimoji="0" lang="lt-L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69AA4CE-6D2C-FE51-23B0-06A825F8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988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670272-6DAF-E503-55C1-E899E6A23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Jonas – dipolis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80AB5D-B504-7E4E-E008-87348A115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3219" y="640080"/>
            <a:ext cx="6116965" cy="557881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0A55F-4C8C-B3C4-3693-57115370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513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F2B239-23E4-F024-C82A-3262F2E5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Jonas – jonas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B7F6C3-D997-A5FB-B8A2-83D37308D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7933" y="1710236"/>
            <a:ext cx="7347537" cy="343850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33726-B809-DFC0-F937-8AB15E39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031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5969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766536-F0F5-F21F-2464-35D78DC54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Sąveikų stiprumo palyginimas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68B237F-0DC6-D272-11A8-9194BBD9659F}"/>
              </a:ext>
            </a:extLst>
          </p:cNvPr>
          <p:cNvGraphicFramePr>
            <a:graphicFrameLocks noGrp="1"/>
          </p:cNvGraphicFramePr>
          <p:nvPr/>
        </p:nvGraphicFramePr>
        <p:xfrm>
          <a:off x="3456940" y="2934494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479784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99843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Sąveikos tipas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Energija, </a:t>
                      </a:r>
                      <a:r>
                        <a:rPr lang="lt-LT" dirty="0" err="1"/>
                        <a:t>kJ</a:t>
                      </a:r>
                      <a:r>
                        <a:rPr lang="lt-LT" dirty="0"/>
                        <a:t>/</a:t>
                      </a:r>
                      <a:r>
                        <a:rPr lang="lt-LT" dirty="0" err="1"/>
                        <a:t>mol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Dispersinė (Londono)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0,05-40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9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 err="1"/>
                        <a:t>Dipolis-dipolis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5-40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00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Jonas-</a:t>
                      </a:r>
                      <a:r>
                        <a:rPr lang="lt-LT" dirty="0" err="1"/>
                        <a:t>dipolis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40-600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0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Jonas-jonas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400-4000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58382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D222D9-8AB0-D589-B1F0-AA323333D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2311"/>
            <a:ext cx="10317480" cy="36346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Kuriam sąveikos tipui priskirsime vandenilinį ryšį?</a:t>
            </a:r>
          </a:p>
          <a:p>
            <a:pPr marL="0" indent="0">
              <a:buNone/>
            </a:pPr>
            <a:r>
              <a:rPr lang="lt-LT" dirty="0" err="1"/>
              <a:t>Dipolis-dipolis</a:t>
            </a:r>
            <a:r>
              <a:rPr lang="lt-LT" dirty="0"/>
              <a:t>. Vandenilinis ryšys gana stipri sąveika, lyginant su kitais </a:t>
            </a:r>
            <a:r>
              <a:rPr lang="lt-LT" dirty="0" err="1"/>
              <a:t>dipolis-dipolis</a:t>
            </a:r>
            <a:r>
              <a:rPr lang="lt-LT" dirty="0"/>
              <a:t> atvejais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6135BE-5B5F-2395-4ED3-C72A7F22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4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D6A6-03AF-A557-092D-F1F588747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Poliškumas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938AA-910D-A795-E6AF-FAB2EF358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Labai paprastas paaiškinimas – O ir N atomai molekulėje didina jų poliškumą, C atomai mažina.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CC0EB-5434-7CF3-7BB7-2427C5EF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18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21A6F-C4A4-1EC7-569B-30362E26A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Organinių junginių poliškumas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162BC-09C6-42C0-210F-1AB52F589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Žinoma, ilga anglių grandinė gali bet kokį junginį paversti nepoliniu.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355AA-2D1C-AE88-1D55-8F86A382A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83" y="1476430"/>
            <a:ext cx="9383434" cy="37629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1106C-65F0-7021-5FA0-03F9DE39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228AF9-5E99-4492-8433-58EA4102C18E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795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7A133-AD17-5B68-C8D2-16E0D695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Panašus sąveikauja su panašiu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FC2B-5472-48B2-3ACF-573FB5676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61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Norint įvertint sąveikos stiprumą, galime taikyti principą – panašus sąveikauja su panašiu.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Pavyzdžiui, jei stacionari fazė – nepolinė, o tiriamas junginys – turi krūvį, sąveikos praktiškai nebus. </a:t>
            </a:r>
          </a:p>
          <a:p>
            <a:pPr marL="0" indent="0">
              <a:buNone/>
            </a:pPr>
            <a:r>
              <a:rPr lang="lt-LT" dirty="0"/>
              <a:t>Ką daryti?</a:t>
            </a:r>
          </a:p>
          <a:p>
            <a:pPr marL="0" indent="0">
              <a:buNone/>
            </a:pPr>
            <a:r>
              <a:rPr lang="lt-LT" dirty="0"/>
              <a:t>Keisti </a:t>
            </a:r>
            <a:r>
              <a:rPr lang="lt-LT" dirty="0" err="1"/>
              <a:t>stacionarę</a:t>
            </a:r>
            <a:r>
              <a:rPr lang="lt-LT" dirty="0"/>
              <a:t> fazę</a:t>
            </a:r>
          </a:p>
          <a:p>
            <a:pPr marL="0" indent="0">
              <a:buNone/>
            </a:pPr>
            <a:r>
              <a:rPr lang="lt-LT" dirty="0"/>
              <a:t>Jei pavyksta, parinkti tinkamą pH, kad junginys krūvį prarastų.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3A175-5A78-6F39-E803-1A3E676B4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29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181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44414-8602-DC6D-EFAD-87E3C626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Pagrindinės chromatografijos rūšys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B5C15-34B6-6376-4FB8-26FE33400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Skysčių chromatografija </a:t>
            </a:r>
          </a:p>
          <a:p>
            <a:pPr marL="0" indent="0">
              <a:buNone/>
            </a:pPr>
            <a:r>
              <a:rPr lang="lt-LT" dirty="0"/>
              <a:t>Dujų chromatografija</a:t>
            </a:r>
          </a:p>
          <a:p>
            <a:pPr marL="0" indent="0">
              <a:buNone/>
            </a:pPr>
            <a:r>
              <a:rPr lang="lt-LT" dirty="0"/>
              <a:t>Plokštuminė chromatografija (plonasluoksnė ir popieriaus)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E13B5-381D-86C8-BA07-3C8474F1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2200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55A84-4EFF-55D7-F252-EDDB8ABC8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Dujų chromatografija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0187D-5CF9-1361-E567-C1C03A5C5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Judri fazė – dujos. Jos neša mėginį pro kolonėlę, kurioje vyksta atskyrimas.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Stacionari fazė – skystis arba kieta medžiaga.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A5939F-7680-4E9F-FCD4-6D9AE67F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268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A270-9143-A2A7-F58E-6DEFB7DA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Panaudojimas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5F14C-D3FF-DE74-75AD-26F3E0F90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Tinka lakiems ir termiškai atspariems junginiams.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b="1" dirty="0"/>
              <a:t>Privalumai:</a:t>
            </a:r>
          </a:p>
          <a:p>
            <a:pPr marL="0" indent="0">
              <a:buNone/>
            </a:pPr>
            <a:r>
              <a:rPr lang="lt-LT" dirty="0"/>
              <a:t>Labai tikslus, greitas, jautrus metodas.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49B26-1266-5F8A-E2AC-97C066B40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970750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3096E0-E10E-502B-2884-DBC50C43C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Dujų chromatografo schema</a:t>
            </a:r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BB6A749E-499C-E788-E808-52CCCCAB4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528" y="1675227"/>
            <a:ext cx="9250943" cy="439419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09230-EF9E-725F-735F-AAAFB3DA9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3531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2BA07-053D-FEAD-D10F-E85776CD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Nešančios dujos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0BB01-AC13-5A18-562E-12B534A3F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Tinka, bet kurios inertiškos dujos.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235342-44B9-28CD-8C22-187DF3122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79" y="2260896"/>
            <a:ext cx="8580135" cy="429006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1159B-AF60-5CC4-60C1-9140B4E5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92589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03697-92E0-EBD4-7CB4-1BE228428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Populiarios nejudrios fazės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321AC-A0FE-0BC4-AFF7-49E1DC0DA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err="1"/>
              <a:t>Skvalanas</a:t>
            </a:r>
            <a:r>
              <a:rPr lang="lt-LT" dirty="0"/>
              <a:t> (C</a:t>
            </a:r>
            <a:r>
              <a:rPr lang="lt-LT" baseline="-25000" dirty="0"/>
              <a:t>30</a:t>
            </a:r>
            <a:r>
              <a:rPr lang="lt-LT" dirty="0"/>
              <a:t>H</a:t>
            </a:r>
            <a:r>
              <a:rPr lang="lt-LT" baseline="-25000" dirty="0"/>
              <a:t>62</a:t>
            </a:r>
            <a:r>
              <a:rPr lang="lt-LT" dirty="0"/>
              <a:t>)</a:t>
            </a:r>
          </a:p>
        </p:txBody>
      </p:sp>
      <p:pic>
        <p:nvPicPr>
          <p:cNvPr id="3074" name="Picture 2" descr="Skeletal formula of squalane">
            <a:extLst>
              <a:ext uri="{FF2B5EF4-FFF2-40B4-BE49-F238E27FC236}">
                <a16:creationId xmlns:a16="http://schemas.microsoft.com/office/drawing/2014/main" id="{ECC5A86F-BB6D-2BC7-B047-3825D58A4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4680"/>
            <a:ext cx="12192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48ACE-8564-4E60-B6D4-CBA23323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9824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40E1-E976-B9BE-80D8-2610B134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Populiarios nejudrios fazės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A9DDC-ECA5-CB31-BF65-E6BEE1F13E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err="1"/>
              <a:t>Polidimetilsiloksanas</a:t>
            </a:r>
            <a:endParaRPr lang="lt-LT" dirty="0"/>
          </a:p>
        </p:txBody>
      </p:sp>
      <p:pic>
        <p:nvPicPr>
          <p:cNvPr id="5122" name="Picture 2" descr="PDMS">
            <a:extLst>
              <a:ext uri="{FF2B5EF4-FFF2-40B4-BE49-F238E27FC236}">
                <a16:creationId xmlns:a16="http://schemas.microsoft.com/office/drawing/2014/main" id="{190382FC-E0E1-2F18-5A27-5814E4B68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519" y="2767790"/>
            <a:ext cx="7076122" cy="309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AB5C9-8697-5C5E-12F5-97F556FB6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13817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5A133-9FB9-8752-8954-3038D6D0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Populiarios nejudrios fazės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43278-D3C3-491D-B08E-5670215ED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err="1"/>
              <a:t>Polietilenglikolis</a:t>
            </a:r>
            <a:endParaRPr lang="lt-LT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F561E19-472F-F7EB-1C20-14B68B398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10839"/>
            <a:ext cx="6096000" cy="260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6751F-2B62-48BB-CCF5-D585AD04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657937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23D97-F14F-D095-C158-F23E8308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Kaip išrikiuoti šias nejudrias fazes poliškumo didėjimo tvarka?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59A29-5079-A4FA-EA8C-BC791CD39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icture 2" descr="Skeletal formula of squalane">
            <a:extLst>
              <a:ext uri="{FF2B5EF4-FFF2-40B4-BE49-F238E27FC236}">
                <a16:creationId xmlns:a16="http://schemas.microsoft.com/office/drawing/2014/main" id="{39EB584C-76EA-5E1F-96EC-C17893D68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80" y="4739640"/>
            <a:ext cx="9113520" cy="113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0E58430-C62D-0250-6980-E17CE9AE9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120" y="2118360"/>
            <a:ext cx="3423920" cy="146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DMS">
            <a:extLst>
              <a:ext uri="{FF2B5EF4-FFF2-40B4-BE49-F238E27FC236}">
                <a16:creationId xmlns:a16="http://schemas.microsoft.com/office/drawing/2014/main" id="{91DB44E4-EFD6-F7E3-5F61-76A0D7B81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399" y="2118360"/>
            <a:ext cx="4170361" cy="182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3A7BE-ED79-FD96-3B3E-21F3AEB7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6436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D3EF-3855-33E8-2651-16806F377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Populiarūs detektoriai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A5423-A402-6CD7-4BD7-3C0F3FC0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1480" cy="4351338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Liepsnos </a:t>
            </a:r>
            <a:r>
              <a:rPr lang="lt-LT" dirty="0" err="1"/>
              <a:t>jonizacinis</a:t>
            </a:r>
            <a:r>
              <a:rPr lang="lt-LT" dirty="0"/>
              <a:t> detektorius.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Į liepsną patekę junginiai pakeis jos intensyvumą, ką fiksuos detektorius. Matysime smailę.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9D364-3BDC-61F7-1DF6-5D4CC9E92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825" y="365125"/>
            <a:ext cx="4107815" cy="53616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F564D8-8290-ADD3-53D8-F459319BD157}"/>
              </a:ext>
            </a:extLst>
          </p:cNvPr>
          <p:cNvSpPr txBox="1"/>
          <p:nvPr/>
        </p:nvSpPr>
        <p:spPr>
          <a:xfrm>
            <a:off x="7538720" y="6176963"/>
            <a:ext cx="492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200" dirty="0"/>
              <a:t>Schema iš: https://en.wikipedia.org/wiki/Flame_ionization_detector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EF840-63AF-38C2-D932-0E64AC114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39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4885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48F60-7919-7E99-3FB9-3121DC0A7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lt-LT" sz="5000"/>
              <a:t>Populiarūs detektoriai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67D91-FD06-4D79-D839-DDE1B24CA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Masių </a:t>
            </a:r>
            <a:r>
              <a:rPr lang="lt-LT" sz="2200" dirty="0" err="1"/>
              <a:t>spektometrinis</a:t>
            </a:r>
            <a:r>
              <a:rPr lang="lt-LT" sz="2200" dirty="0"/>
              <a:t> detektorius. Molekulės yra jonizuojamos. Magnetas jas pasuka ir jos keliauja į  kolektorius. Matome masės ir krūvio santykį (m/z) ir smailės intensyvumą.  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3AB04AD-EEB7-060F-6588-52A2F142A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48" y="917875"/>
            <a:ext cx="5458968" cy="50222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72DF3-BA97-79C9-166F-83E37B0A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074291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7F8683-06FD-10A6-0D15-C12701BF4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Junginio nustatymas</a:t>
            </a:r>
          </a:p>
        </p:txBody>
      </p:sp>
      <p:sp>
        <p:nvSpPr>
          <p:cNvPr id="820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51C27-FC47-0FF8-9159-7C43CCBB5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/>
              <a:t>Yra sutartos standartinės sąlygos – nešančios dujos, nejudri fazė ir pan. Atlikus analizę su masių spektrometriniu detektoriumi, galima naudotis parengtomis bibliotekomis ir atsižvelgiant į sulaikymo trukmę ir m/z vertę, nustatyti koks tai junginys. </a:t>
            </a:r>
          </a:p>
        </p:txBody>
      </p:sp>
      <p:pic>
        <p:nvPicPr>
          <p:cNvPr id="8194" name="Picture 2" descr="Free Man in White Dress Shirt and White Gloves Holding White Plastic Pack Stock Photo">
            <a:extLst>
              <a:ext uri="{FF2B5EF4-FFF2-40B4-BE49-F238E27FC236}">
                <a16:creationId xmlns:a16="http://schemas.microsoft.com/office/drawing/2014/main" id="{085E79E7-AEFC-9174-F413-87B944C22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5" r="19232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8A85D-2BD3-23A0-91D9-74C41193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0299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B6AA41-DF2A-9D69-5F45-1F5DF1DE1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lt-LT" sz="5400"/>
              <a:t>Kriminalistikoje</a:t>
            </a:r>
          </a:p>
        </p:txBody>
      </p:sp>
      <p:sp>
        <p:nvSpPr>
          <p:cNvPr id="92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F57BF-1C3A-899D-7E84-998A98C0D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1700" dirty="0"/>
              <a:t>Dujų chromatografija – vienas esminių aparatų kriminalistikoje. </a:t>
            </a:r>
          </a:p>
          <a:p>
            <a:pPr marL="0" indent="0">
              <a:buNone/>
            </a:pPr>
            <a:endParaRPr lang="lt-LT" sz="1700" dirty="0"/>
          </a:p>
          <a:p>
            <a:pPr marL="514350" indent="-514350">
              <a:buFont typeface="+mj-lt"/>
              <a:buAutoNum type="arabicPeriod"/>
            </a:pPr>
            <a:r>
              <a:rPr lang="lt-LT" sz="1700" dirty="0"/>
              <a:t>Nustatyti ar rasta medžiaga pavojinga, draudžiama.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1700" dirty="0"/>
              <a:t>Ištirti kraują. Nustatyti kokių pašalinių junginių yra jame. 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1700" dirty="0"/>
              <a:t>Ieškoti specifinių junginių atitikimų. Pavyzdžiui, ar pas įtariamąją rastas lūpdažis ir lūpdažio žymė ant kūno, sutampa. </a:t>
            </a:r>
          </a:p>
          <a:p>
            <a:pPr marL="514350" indent="-514350">
              <a:buFont typeface="+mj-lt"/>
              <a:buAutoNum type="arabicPeriod"/>
            </a:pPr>
            <a:endParaRPr lang="lt-LT" sz="1700" dirty="0"/>
          </a:p>
        </p:txBody>
      </p:sp>
      <p:pic>
        <p:nvPicPr>
          <p:cNvPr id="9218" name="Picture 2" descr="gas chromatography">
            <a:extLst>
              <a:ext uri="{FF2B5EF4-FFF2-40B4-BE49-F238E27FC236}">
                <a16:creationId xmlns:a16="http://schemas.microsoft.com/office/drawing/2014/main" id="{12157178-D682-5280-4538-19B719788A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8" r="980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78CA6-0A9D-EA04-2727-50FC721D3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798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4B19C-F72E-FABC-17FE-E2C5E883D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Skys</a:t>
            </a:r>
            <a:r>
              <a:rPr lang="lt-LT" dirty="0" err="1"/>
              <a:t>čių</a:t>
            </a:r>
            <a:r>
              <a:rPr lang="lt-LT" dirty="0"/>
              <a:t> chromatografija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7AF7A-FD9B-435C-9B3C-4E3920178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Klasikinė versija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7A7DEDF-0013-7929-9229-79CE6818E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960" y="2854376"/>
            <a:ext cx="7572693" cy="229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1132D9-D296-2B92-328A-3408CDA0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3030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3" name="Rectangle 11272">
            <a:extLst>
              <a:ext uri="{FF2B5EF4-FFF2-40B4-BE49-F238E27FC236}">
                <a16:creationId xmlns:a16="http://schemas.microsoft.com/office/drawing/2014/main" id="{4E2ED6F9-63C3-4A8D-9BB4-1EA62533B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275" name="Rectangle 11274">
            <a:extLst>
              <a:ext uri="{FF2B5EF4-FFF2-40B4-BE49-F238E27FC236}">
                <a16:creationId xmlns:a16="http://schemas.microsoft.com/office/drawing/2014/main" id="{6D72081E-AD41-4FBB-B02B-698A68DBC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873377-CD8C-8E7B-4195-A3CDC6B90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495466"/>
            <a:ext cx="3611880" cy="1536192"/>
          </a:xfrm>
        </p:spPr>
        <p:txBody>
          <a:bodyPr>
            <a:normAutofit/>
          </a:bodyPr>
          <a:lstStyle/>
          <a:p>
            <a:r>
              <a:rPr lang="lt-LT" sz="3200"/>
              <a:t>Klasikinė versija</a:t>
            </a:r>
          </a:p>
        </p:txBody>
      </p:sp>
      <p:pic>
        <p:nvPicPr>
          <p:cNvPr id="11268" name="Picture 4" descr="undefined">
            <a:extLst>
              <a:ext uri="{FF2B5EF4-FFF2-40B4-BE49-F238E27FC236}">
                <a16:creationId xmlns:a16="http://schemas.microsoft.com/office/drawing/2014/main" id="{CBD19D64-16A7-708B-7794-A285A42DF0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3" r="2357" b="1"/>
          <a:stretch/>
        </p:blipFill>
        <p:spPr bwMode="auto">
          <a:xfrm>
            <a:off x="20" y="10"/>
            <a:ext cx="12191980" cy="399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716248AD-805F-41BF-9B57-FC53E5B3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279" name="Rectangle 11278">
            <a:extLst>
              <a:ext uri="{FF2B5EF4-FFF2-40B4-BE49-F238E27FC236}">
                <a16:creationId xmlns:a16="http://schemas.microsoft.com/office/drawing/2014/main" id="{1F82758F-B2B3-4F0A-BB90-4BFFEDD16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395AD-2428-4F4F-AE1A-31F4D91E0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826" y="4495466"/>
            <a:ext cx="6061022" cy="153619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1800" dirty="0"/>
              <a:t>Trūkumai:</a:t>
            </a:r>
          </a:p>
          <a:p>
            <a:pPr marL="514350" indent="-514350">
              <a:buAutoNum type="arabicPeriod"/>
            </a:pPr>
            <a:r>
              <a:rPr lang="lt-LT" sz="1800" dirty="0"/>
              <a:t>Ilgai užtrunka.</a:t>
            </a:r>
          </a:p>
          <a:p>
            <a:pPr marL="514350" indent="-514350">
              <a:buAutoNum type="arabicPeriod"/>
            </a:pPr>
            <a:r>
              <a:rPr lang="lt-LT" sz="1800" dirty="0"/>
              <a:t>Kiekvieną surinktą frakciją reikia tirti atskirai.</a:t>
            </a:r>
          </a:p>
          <a:p>
            <a:pPr marL="514350" indent="-514350">
              <a:buAutoNum type="arabicPeriod"/>
            </a:pPr>
            <a:r>
              <a:rPr lang="lt-LT" sz="1800" dirty="0"/>
              <a:t>Blogas efektyvumas ir skiriamoji geba.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CBB075-7663-4A1A-06AB-53D8DD0BC879}"/>
              </a:ext>
            </a:extLst>
          </p:cNvPr>
          <p:cNvSpPr txBox="1"/>
          <p:nvPr/>
        </p:nvSpPr>
        <p:spPr>
          <a:xfrm>
            <a:off x="8249920" y="3843187"/>
            <a:ext cx="5892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050" dirty="0"/>
              <a:t>Nuotrauka iš: https://en.wikipedia.org/wiki/Column_chromatography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E3589-3E5D-EB9F-D7B8-616627FAD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59795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C01FAC-AF50-41CD-AB6B-BF3714D55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lt-LT" sz="3800"/>
              <a:t>Efektyvioji skysčių chromatografija (HPLC)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970180-A1A8-C6B2-D147-52FA33FB9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30936"/>
            <a:ext cx="6312309" cy="39136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58B08-4CA3-56C1-8BD9-3ECCA2F6A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Judri fazė – skystis. Stacionari fazė – kieta.</a:t>
            </a:r>
          </a:p>
          <a:p>
            <a:pPr marL="0" indent="0">
              <a:buNone/>
            </a:pPr>
            <a:r>
              <a:rPr lang="lt-LT" sz="2200" dirty="0"/>
              <a:t>Siurbliai sukuria ypač aukštą slėgį (iki 1000 atmosferų), todėl analizė labai greita.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B2166-2FAA-078A-2DA7-E0CFCB6AA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76093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FCE847-520A-47D1-56D0-72E988022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lt-LT" sz="4600"/>
              <a:t>Populiarios stacionarios fazės – modifikuotas silikagelis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C62728-7E3A-C01E-E8E0-9ACA7628C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803781"/>
            <a:ext cx="6894576" cy="35679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F989B-6F81-05BC-95B6-468A93ACC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/>
              <a:t>R parenkamas priklausomai nuo pageidaujamo poliškumo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2C0283-1BFE-3E6C-A2E7-B75A74E8B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648250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89B93-C614-CBBE-B245-12E51D8CA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Populiarūs pakaitai (R) ir jų poliškumas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DCBA4-0462-97D0-600D-1CFC1D709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1AF74D-0503-56D0-A4DC-C6EF9F8D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81" y="1825625"/>
            <a:ext cx="6239581" cy="46239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ACB1A-10D5-E462-2FAE-B8139C152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94942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CC591-C71E-BA58-9F60-3A2BC532A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Judriosios fazės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67D25-69A1-8596-B29E-FD752B742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dirty="0"/>
              <a:t>Pagalvokime. Turime nepolinę </a:t>
            </a:r>
            <a:r>
              <a:rPr lang="lt-LT" dirty="0" err="1"/>
              <a:t>stacionarę</a:t>
            </a:r>
            <a:r>
              <a:rPr lang="lt-LT" dirty="0"/>
              <a:t> fazę (C18). Kas greičiau išstums junginį iš kolonėlės: etanolis ar vanduo?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Etanolis, nes jis labiau sąveikaus su stacionare faze ir „atkabins“ tiriamąją medžiagą.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Skysčių chromatografijoje įprastai judrios fazės būna kelių skysčių mišinys.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9E8B2-B288-640D-AB19-06FD0A0B8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233" y="847725"/>
            <a:ext cx="5439534" cy="334374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C219F8-84CF-67DB-3A18-91E53D80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46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A3AEA-0FF6-9009-EB04-A40650711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5400" dirty="0"/>
              <a:t>Populiarūs detektoriai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79B4F-32B3-E974-02D7-0072FE24D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/>
              <a:t>Fotometrinis. Galime įsivaizduoti, kaip aparato viduje sumontuotą spektrofotometrą. 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B25A232-ED33-AD40-D989-D83373C20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26922"/>
            <a:ext cx="6903720" cy="4004156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F989337-4BFA-30F5-54F9-4E82D863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49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775841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BA89E-CCA1-CE85-C159-DEE6EE2E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5400"/>
              <a:t>Populiarūs detektoriai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8B6E8-A2B3-4330-2CB9-A433DF12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/>
              <a:t>Masių spektrometrinis (analogiškas kaip dujų chromatografijoje)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7858C202-6BD8-737C-286F-A1D3F7548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721" y="640080"/>
            <a:ext cx="6062870" cy="55778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F51F3-AFA8-2CBC-396C-E02EFB0D3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50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19312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A4E651-C3D8-4DB8-A026-E8531C6AFA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7B119-E6D2-15A1-85CC-6E1C5692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363" y="4071597"/>
            <a:ext cx="10515600" cy="1286544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Chromatografija galime panaudoti ir gryninimui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E3560-80E4-7992-E3B0-103D96FCA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69" y="5572126"/>
            <a:ext cx="10509388" cy="556964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/>
              <a:t>Reikia tik surinkti gautas frakcijas</a:t>
            </a:r>
          </a:p>
        </p:txBody>
      </p:sp>
      <p:pic>
        <p:nvPicPr>
          <p:cNvPr id="5" name="Picture 4" descr="undefined">
            <a:extLst>
              <a:ext uri="{FF2B5EF4-FFF2-40B4-BE49-F238E27FC236}">
                <a16:creationId xmlns:a16="http://schemas.microsoft.com/office/drawing/2014/main" id="{C17716BC-FEF9-C940-63A6-B56C5C51B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4" r="1387"/>
          <a:stretch/>
        </p:blipFill>
        <p:spPr bwMode="auto">
          <a:xfrm>
            <a:off x="20" y="2"/>
            <a:ext cx="12191979" cy="390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7BC3AF-0E8F-9332-160B-F7809C44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90228AF9-5E99-4492-8433-58EA4102C18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51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834005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1" name="Rectangle 1639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7137A1-8413-B47B-D3FB-2E620A076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3800"/>
              <a:t>Plonasluoksnė chromatografija (angl. TLC)</a:t>
            </a:r>
          </a:p>
        </p:txBody>
      </p:sp>
      <p:sp>
        <p:nvSpPr>
          <p:cNvPr id="1639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7F62F-F453-F836-BB38-4C0670E7A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Naudojamos plokštelės, padengtos </a:t>
            </a:r>
            <a:r>
              <a:rPr lang="lt-LT" sz="2200" dirty="0" err="1"/>
              <a:t>sorbentu</a:t>
            </a:r>
            <a:r>
              <a:rPr lang="lt-LT" sz="2200" dirty="0"/>
              <a:t>.</a:t>
            </a:r>
          </a:p>
        </p:txBody>
      </p:sp>
      <p:pic>
        <p:nvPicPr>
          <p:cNvPr id="16386" name="Picture 2" descr="TLC Plates ADAMANT, 5 x 10 cm, 50 unit(s) | TLC Plates with Standard Silica  Gel | TLC plates | Thin-layer chromatography (TLC, HPTLC) | Chromatography  | Labware | Carl Roth - International">
            <a:extLst>
              <a:ext uri="{FF2B5EF4-FFF2-40B4-BE49-F238E27FC236}">
                <a16:creationId xmlns:a16="http://schemas.microsoft.com/office/drawing/2014/main" id="{1A8E4B8B-BC20-356A-E4E8-DE29DD982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9198" y="979209"/>
            <a:ext cx="6414602" cy="458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52A7F-B214-89DE-35AC-1A37BB69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52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666218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E48AFA-8884-4F68-A44F-D2C1E8609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E81CCB-9DF9-A75C-7AED-078B7D527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/>
          </a:bodyPr>
          <a:lstStyle/>
          <a:p>
            <a:r>
              <a:rPr lang="lt-LT" dirty="0"/>
              <a:t>Plonasluoksnė chromatografija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969D19A6-08CB-498C-93EC-3FFB021FC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4DBCB8-A165-A579-1FA3-2B9C8D8E0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14" y="1462959"/>
            <a:ext cx="10872172" cy="1440561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E3D59-0260-915F-069B-6B419E7A6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Tiriamųjų mėginių taškai sudedami ant plokštelės (stacionari fazė) ir pamerkiami į tirpiklį (judri fazė). Dėl kapiliarinių jėgų judri fazė kyla plokštele, neša junginius ir juos išskirsto.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13C37-73F0-A5AB-1E41-D4952A86C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53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41254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90CB2-D38A-94EC-88D7-C5FC4EB86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Svarbu! Nepripilti per daug tirpiklio.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15362-5EC9-7804-A0AC-22F8994D4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Jei tiriamųjų medžiagų taškai pasimerks į tirpiklį, jie tiesiog nusiplaus. 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B5CC0F-6EBA-A591-2925-0F4B7384C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50899"/>
            <a:ext cx="7214616" cy="432876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E07DD-4292-668A-EBB3-D5C67F69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en-US" smtClean="0"/>
              <a:pPr>
                <a:spcAft>
                  <a:spcPts val="600"/>
                </a:spcAft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912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42A78F-AF37-043A-80DE-70723C35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5400"/>
              <a:t>R</a:t>
            </a:r>
            <a:r>
              <a:rPr lang="lt-LT" sz="5400" baseline="-25000"/>
              <a:t>f</a:t>
            </a:r>
            <a:r>
              <a:rPr lang="lt-LT" sz="5400"/>
              <a:t> vertė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AA0CD-EAC6-1FDA-219C-10FA74C7D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 err="1"/>
              <a:t>R</a:t>
            </a:r>
            <a:r>
              <a:rPr lang="lt-LT" sz="2200" baseline="-25000" dirty="0" err="1"/>
              <a:t>f</a:t>
            </a:r>
            <a:r>
              <a:rPr lang="lt-LT" sz="2200" dirty="0"/>
              <a:t> vertė parodo kiek santykinai pakilo tiriamoji medžiaga, palyginus su tirpikliu. Pavyzdžiui:</a:t>
            </a:r>
          </a:p>
          <a:p>
            <a:pPr marL="0" indent="0">
              <a:buNone/>
            </a:pPr>
            <a:r>
              <a:rPr lang="lt-LT" sz="2200" dirty="0" err="1"/>
              <a:t>R</a:t>
            </a:r>
            <a:r>
              <a:rPr lang="lt-LT" sz="2200" baseline="-25000" dirty="0" err="1"/>
              <a:t>f</a:t>
            </a:r>
            <a:r>
              <a:rPr lang="lt-LT" sz="2200" dirty="0"/>
              <a:t> – 0, nepakilo visai (žalia)</a:t>
            </a:r>
          </a:p>
          <a:p>
            <a:pPr marL="0" indent="0">
              <a:buNone/>
            </a:pPr>
            <a:r>
              <a:rPr lang="lt-LT" sz="2200" dirty="0" err="1"/>
              <a:t>R</a:t>
            </a:r>
            <a:r>
              <a:rPr lang="lt-LT" sz="2200" baseline="-25000" dirty="0" err="1"/>
              <a:t>f</a:t>
            </a:r>
            <a:r>
              <a:rPr lang="lt-LT" sz="2200" dirty="0"/>
              <a:t> – 0,5 pakilo pusė aukščio (geltona)</a:t>
            </a:r>
          </a:p>
          <a:p>
            <a:pPr marL="0" indent="0">
              <a:buNone/>
            </a:pPr>
            <a:r>
              <a:rPr lang="lt-LT" sz="2200" dirty="0" err="1"/>
              <a:t>R</a:t>
            </a:r>
            <a:r>
              <a:rPr lang="lt-LT" sz="2200" baseline="-25000" dirty="0" err="1"/>
              <a:t>f</a:t>
            </a:r>
            <a:r>
              <a:rPr lang="lt-LT" sz="2200" dirty="0"/>
              <a:t> – 1, pakilo tiek kiek tirpiklis (violetinė)</a:t>
            </a:r>
          </a:p>
          <a:p>
            <a:pPr marL="0" indent="0">
              <a:buNone/>
            </a:pPr>
            <a:endParaRPr lang="lt-LT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2D17B4-FB00-23F5-001C-0BCC914DB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118" y="640080"/>
            <a:ext cx="5286075" cy="55778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C9085-E9CC-9641-3A6D-C2AADE1F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55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495288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677EF-23BB-1F10-C531-36585F046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Panaudojimas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B7E19-7CA5-257A-F140-35DBA0D2C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Plonasluoksnė chromatografija plačiai naudojama organinėje chemijoje. Ji sąlyginai pigi ir efektyvi.</a:t>
            </a:r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Galima lengvai įvertinti grynumą (ar po analizės gauname vieną tašką ar kelis).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Galima įvertinti ar sintezė įvyko sėkmingai, ar gaunamas tas junginys kaip ir tikėtasi (pagal </a:t>
            </a:r>
            <a:r>
              <a:rPr lang="lt-LT" sz="2800" dirty="0" err="1"/>
              <a:t>R</a:t>
            </a:r>
            <a:r>
              <a:rPr lang="lt-LT" sz="2800" baseline="-25000" dirty="0" err="1"/>
              <a:t>f</a:t>
            </a:r>
            <a:r>
              <a:rPr lang="lt-LT" sz="2800" dirty="0"/>
              <a:t> vertę).</a:t>
            </a:r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02A9A-B353-CC4B-8C6C-9B26714D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56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39750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8A79-5640-13E1-D214-2868DBD21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Trūkumai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8313F-0667-CD7D-72BF-F25326EF5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Jeigu junginys nėra spalvotas – ant plokštelės nieko nematysime. Reikia ryškinti:</a:t>
            </a:r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UV lempa.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Specialiais cheminiais junginiais.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50958-ED2F-682A-B2A1-46D193B84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57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6029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06DC-13EA-946B-427C-48EC8DD7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Popieriaus chromatografija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02F5F-7FF4-8540-C70F-1713D6996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Panašus principas kaip ir plonasluoksnėje chromatografijoje, tik vietoje plokštelės naudojamas popierius.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Junginiai atskiriami dėl skirtingo pasiskirstymo celiuliozėje įstrigusiame vandenyje ir judrioje fazėje.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5526A-7EFE-826D-13FA-6670DF1BA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58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758296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CE3C-9371-CD2E-F998-6DB9B56814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Panaudojimas mokykloje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56AAA-21A4-6065-9757-038E3D4761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Popieriaus chromatografija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920E1-ABD1-D990-7526-4EAE8F7A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59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76092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CEE07-D3F4-3961-D39A-B2DFCADC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Popierius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201FC-4897-3485-4530-686EABF3F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Galima naudoti </a:t>
            </a:r>
            <a:r>
              <a:rPr lang="lt-LT" dirty="0" err="1"/>
              <a:t>filtrinį</a:t>
            </a:r>
            <a:r>
              <a:rPr lang="lt-LT" dirty="0"/>
              <a:t> arba specialų </a:t>
            </a:r>
            <a:r>
              <a:rPr lang="lt-LT" dirty="0" err="1"/>
              <a:t>chromatografinį</a:t>
            </a:r>
            <a:r>
              <a:rPr lang="lt-LT" dirty="0"/>
              <a:t> popierių. Įprastas popierius nėra tinkamas.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ECB51-815B-1B6A-2C42-4484B092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60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99393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15" name="Rectangle 174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73DD8D-FBC4-BB5D-714D-40F46D9B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lt-LT" sz="5400"/>
              <a:t>Chromatografinis popierius</a:t>
            </a:r>
          </a:p>
        </p:txBody>
      </p:sp>
      <p:sp>
        <p:nvSpPr>
          <p:cNvPr id="174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C9023-B8EE-17E1-70D4-E0247B2C8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30 cm x 10 cm, 100 vienetų – kaina apie 100 €.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Popierių galima karpyti, todėl užteks ilgai. 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Jeigu norima tik parodyti principą, galima naudoti ir </a:t>
            </a:r>
            <a:r>
              <a:rPr lang="lt-LT" sz="2200" dirty="0" err="1"/>
              <a:t>filtrinį</a:t>
            </a:r>
            <a:r>
              <a:rPr lang="lt-LT" sz="2200" dirty="0"/>
              <a:t> popierių. 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</p:txBody>
      </p:sp>
      <p:pic>
        <p:nvPicPr>
          <p:cNvPr id="17410" name="Picture 2" descr="Cellulose chromatography papers, Whatman™ | VWR">
            <a:extLst>
              <a:ext uri="{FF2B5EF4-FFF2-40B4-BE49-F238E27FC236}">
                <a16:creationId xmlns:a16="http://schemas.microsoft.com/office/drawing/2014/main" id="{8E60A9E6-7EF5-E5AD-0C64-991184E08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13442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41589-5EDA-09E8-688B-265318061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61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561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6E018-4F1E-C39C-CB11-DF147A68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Tirpiklis (judri fazė)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4186D-D61D-5C3B-3B99-B4AE9135A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Reikia išbandyti kiekvienu konkrečiu atveju.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/>
              <a:t>Mūsų tiriamosiose darbuose naudojama judri fazė – </a:t>
            </a:r>
          </a:p>
          <a:p>
            <a:pPr marL="0" indent="0">
              <a:buNone/>
            </a:pPr>
            <a:r>
              <a:rPr lang="lt-LT" dirty="0" err="1"/>
              <a:t>HCl</a:t>
            </a:r>
            <a:r>
              <a:rPr lang="lt-LT" dirty="0"/>
              <a:t> : H</a:t>
            </a:r>
            <a:r>
              <a:rPr lang="lt-LT" baseline="-25000" dirty="0"/>
              <a:t>2</a:t>
            </a:r>
            <a:r>
              <a:rPr lang="lt-LT" dirty="0"/>
              <a:t>O : acetonas, tūrių santykiu 8:5:87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262D8-2329-5E7A-1506-BFA34B6A7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62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13670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30822F-3FEC-5302-49D8-25326496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Indas chromatografijai, 1 var. 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660C89E-2ACA-3FF6-1D8C-0BB484B706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1665740"/>
            <a:ext cx="7214616" cy="349908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7AE7F-0379-7531-DC00-7C33CD30A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en-US" smtClean="0"/>
              <a:pPr>
                <a:spcAft>
                  <a:spcPts val="600"/>
                </a:spcAft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279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39" name="Rectangle 1843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03035-B026-E1CA-BCB5-4D0228E3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Indas chromatografijai, 2 var.</a:t>
            </a:r>
          </a:p>
        </p:txBody>
      </p:sp>
      <p:sp>
        <p:nvSpPr>
          <p:cNvPr id="1844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Stiklainis užsukamas 4l (6 vnt.)">
            <a:extLst>
              <a:ext uri="{FF2B5EF4-FFF2-40B4-BE49-F238E27FC236}">
                <a16:creationId xmlns:a16="http://schemas.microsoft.com/office/drawing/2014/main" id="{AA519C25-050F-82C0-3749-11FD93F002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400" y="640080"/>
            <a:ext cx="5550408" cy="5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91949-BE31-A48D-A790-4AE905973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en-US" smtClean="0"/>
              <a:pPr>
                <a:spcAft>
                  <a:spcPts val="600"/>
                </a:spcAft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200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CE3C-9371-CD2E-F998-6DB9B56814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Panaudojimas mokykloje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56AAA-21A4-6065-9757-038E3D4761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Plonasluoksnė chromatografija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920E1-ABD1-D990-7526-4EAE8F7A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65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0733546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3" name="Rectangle 1946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D1325A-FB8D-59C7-4A88-3ED00355F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lt-LT" sz="5400"/>
              <a:t>Plokštelės </a:t>
            </a:r>
          </a:p>
        </p:txBody>
      </p:sp>
      <p:sp>
        <p:nvSpPr>
          <p:cNvPr id="1946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AB796-8722-BEFD-3435-17C5D2690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/>
              <a:t>5 x 7,5 cm, 20 vnt. apie 35 eur.</a:t>
            </a:r>
          </a:p>
          <a:p>
            <a:pPr marL="0" indent="0">
              <a:buNone/>
            </a:pPr>
            <a:r>
              <a:rPr lang="lt-LT" sz="2200"/>
              <a:t>5 x 10 cm, 50 vnt. apie 80 eur. 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42E5AB40-B3A5-34B7-5259-0053244E8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409182"/>
            <a:ext cx="5458968" cy="403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179A0-2057-CF53-E6EF-3C05D570E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66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07773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B1087F-11E3-7520-1356-C161E5DD5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lt-LT" sz="5400"/>
              <a:t>UV lempa</a:t>
            </a:r>
          </a:p>
        </p:txBody>
      </p:sp>
      <p:sp>
        <p:nvSpPr>
          <p:cNvPr id="2048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6FD4A-A629-2753-DF48-F79F9BC19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Apie 200 </a:t>
            </a:r>
            <a:r>
              <a:rPr lang="lt-LT" sz="2200" dirty="0" err="1"/>
              <a:t>eur</a:t>
            </a:r>
            <a:r>
              <a:rPr lang="lt-LT" sz="2200" dirty="0"/>
              <a:t> </a:t>
            </a:r>
          </a:p>
        </p:txBody>
      </p:sp>
      <p:pic>
        <p:nvPicPr>
          <p:cNvPr id="20482" name="Picture 2" descr="CAMAG UV Lamp">
            <a:extLst>
              <a:ext uri="{FF2B5EF4-FFF2-40B4-BE49-F238E27FC236}">
                <a16:creationId xmlns:a16="http://schemas.microsoft.com/office/drawing/2014/main" id="{3B3AC424-1374-5946-D5A9-02401F572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699516"/>
            <a:ext cx="5458968" cy="545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E2853-4257-28BB-99B9-8C1005CE7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67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72903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31583-BAAA-A6D4-0BD1-9FCA05BF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Problemos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0D7EC-3E80-3EAF-1E5D-CE06B48E1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Taikant plonasluoksnę chromatografiją susiduriame su rimtais apribojimais dėl mokyklose naudojamų reagentų. Lieka labai mažai variantų, kad neleistinų junginių nebūtų nei tarp tiriamųjų, nei judrioje fazėje, nei tarp ryškinimo reagentų.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Galima ryškinti lempa, bet ji brangi.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Jei tiriame spalvotus junginius – dažnu atveju galime naudoti ir popieriaus chromatografiją.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4498D-C1BF-5105-48FC-F476A70CA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68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76748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04D43-C624-D084-6D41-A0B06CD2FD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Kontroliniai klausimai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B5A8E5-A9CC-C812-62E1-3835D89751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Tikėtina, kad VBE nebus sudėtingų klausimų, susijusių su chromatografijos specifika. Labiausiai tikėtina, kad užteks suprasti principus.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87703-2E65-2813-4167-0E9E826E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69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96929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1C9822-96FC-5757-E80C-A1C22C193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lt-LT" sz="5400"/>
              <a:t>1 Klausimas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C3E0A-C65B-DF31-7BAA-B0A17FB29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Atlikta plonasluoksnės chromatografijos analizė. Kurios spalvos junginys silpniausiai sąveikavo su plokštelės </a:t>
            </a:r>
            <a:r>
              <a:rPr lang="lt-LT" sz="2200" dirty="0" err="1"/>
              <a:t>sorbentu</a:t>
            </a:r>
            <a:r>
              <a:rPr lang="lt-LT" sz="2200" dirty="0"/>
              <a:t>?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Raudonos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0A2052-1A07-30C4-8AFE-CDAE50642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887" y="640080"/>
            <a:ext cx="5260538" cy="55778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D759C-6044-BAAF-4CAA-DED989C1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70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086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59" name="Rectangle 2355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53F2C-C650-685D-8906-15C5784B9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lt-LT" sz="5400"/>
              <a:t>2 klausimas</a:t>
            </a:r>
          </a:p>
        </p:txBody>
      </p:sp>
      <p:sp>
        <p:nvSpPr>
          <p:cNvPr id="2356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FE3A-3AF4-6B91-1101-25D7248D4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Stacionarios fazės dalelės pateiktos paveiksliuke. Kokio poliškumo junginiai bus stipriausiai sulaikomi?</a:t>
            </a:r>
          </a:p>
          <a:p>
            <a:pPr marL="514350" indent="-514350">
              <a:buAutoNum type="alphaUcPeriod"/>
            </a:pPr>
            <a:r>
              <a:rPr lang="lt-LT" sz="2200" dirty="0"/>
              <a:t>Poliniai</a:t>
            </a:r>
          </a:p>
          <a:p>
            <a:pPr marL="514350" indent="-514350">
              <a:buAutoNum type="alphaUcPeriod"/>
            </a:pPr>
            <a:r>
              <a:rPr lang="lt-LT" sz="2200" dirty="0"/>
              <a:t>Nepoliniai</a:t>
            </a:r>
          </a:p>
          <a:p>
            <a:pPr marL="514350" indent="-514350">
              <a:buAutoNum type="alphaUcPeriod"/>
            </a:pPr>
            <a:endParaRPr lang="lt-LT" sz="2200" dirty="0"/>
          </a:p>
          <a:p>
            <a:pPr marL="514350" indent="-514350">
              <a:buAutoNum type="alphaUcPeriod"/>
            </a:pPr>
            <a:endParaRPr lang="lt-LT" sz="2200" dirty="0"/>
          </a:p>
          <a:p>
            <a:pPr marL="0" indent="0">
              <a:buNone/>
            </a:pPr>
            <a:r>
              <a:rPr lang="lt-LT" sz="2200" b="1" dirty="0"/>
              <a:t>B</a:t>
            </a:r>
          </a:p>
        </p:txBody>
      </p:sp>
      <p:pic>
        <p:nvPicPr>
          <p:cNvPr id="23554" name="Picture 2" descr="Pinnacle DB C8 Columns (USP L7)">
            <a:extLst>
              <a:ext uri="{FF2B5EF4-FFF2-40B4-BE49-F238E27FC236}">
                <a16:creationId xmlns:a16="http://schemas.microsoft.com/office/drawing/2014/main" id="{7A4C4709-3C55-8DFF-CFBE-14588F424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699516"/>
            <a:ext cx="5458968" cy="545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0A344-FF6D-0088-43F9-B56292DC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71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7376375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B3145-77FB-2665-B0B1-63BF35590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lt-LT" sz="5400" dirty="0"/>
              <a:t>3 klausimas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1E330-E2F5-4774-BD56-5F26AD54A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99837"/>
            <a:ext cx="6894576" cy="35758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43E24-C586-0D53-2AF1-1E62529B2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lt-LT" sz="1900" dirty="0"/>
              <a:t>Jums pateikta </a:t>
            </a:r>
            <a:r>
              <a:rPr lang="lt-LT" sz="1900" dirty="0" err="1"/>
              <a:t>chromatograma</a:t>
            </a:r>
            <a:r>
              <a:rPr lang="lt-LT" sz="1900" dirty="0"/>
              <a:t>. Naudota polinė stacionari fazė. Kuria raide pažymėtas junginys </a:t>
            </a:r>
            <a:r>
              <a:rPr lang="lt-LT" sz="1900" dirty="0" err="1"/>
              <a:t>poliškiausias</a:t>
            </a:r>
            <a:r>
              <a:rPr lang="lt-LT" sz="1900" dirty="0"/>
              <a:t>?</a:t>
            </a:r>
          </a:p>
          <a:p>
            <a:pPr marL="0" indent="0">
              <a:buNone/>
            </a:pPr>
            <a:endParaRPr lang="lt-LT" sz="1900" dirty="0"/>
          </a:p>
          <a:p>
            <a:pPr marL="0" indent="0">
              <a:buNone/>
            </a:pPr>
            <a:r>
              <a:rPr lang="lt-LT" sz="4000" b="1" dirty="0"/>
              <a:t>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96A2D-0731-F14A-8B3D-619BE48D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72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0590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9A5E-E03B-48BC-AB0A-D5F8CB1C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4 klausimas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9DFCC-9256-1522-11D3-C42D9AF04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Chromatografijoje naudojama stacionari fazė – </a:t>
            </a:r>
            <a:r>
              <a:rPr lang="lt-LT" dirty="0" err="1"/>
              <a:t>silikagelis</a:t>
            </a:r>
            <a:r>
              <a:rPr lang="lt-LT" dirty="0"/>
              <a:t> modifikuotas </a:t>
            </a:r>
            <a:r>
              <a:rPr lang="lt-LT" dirty="0" err="1"/>
              <a:t>oktadeiclu</a:t>
            </a:r>
            <a:r>
              <a:rPr lang="lt-LT" dirty="0"/>
              <a:t> (C</a:t>
            </a:r>
            <a:r>
              <a:rPr lang="lt-LT" baseline="-25000" dirty="0"/>
              <a:t>18</a:t>
            </a:r>
            <a:r>
              <a:rPr lang="lt-LT" dirty="0"/>
              <a:t>H</a:t>
            </a:r>
            <a:r>
              <a:rPr lang="lt-LT" baseline="-25000" dirty="0"/>
              <a:t>35</a:t>
            </a:r>
            <a:r>
              <a:rPr lang="lt-LT" dirty="0"/>
              <a:t>-). Kuris iš šių junginių bus stipriau sulaikomas?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err="1"/>
              <a:t>Cymenas</a:t>
            </a:r>
            <a:r>
              <a:rPr lang="lt-LT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51AAC-A9BF-5DDC-DA8D-71D7FE4E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28AF9-5E99-4492-8433-58EA4102C18E}" type="slidenum">
              <a:rPr lang="lt-LT" smtClean="0"/>
              <a:t>73</a:t>
            </a:fld>
            <a:endParaRPr lang="lt-LT"/>
          </a:p>
        </p:txBody>
      </p:sp>
      <p:pic>
        <p:nvPicPr>
          <p:cNvPr id="5" name="Picture 2" descr="(−)-Menthol">
            <a:extLst>
              <a:ext uri="{FF2B5EF4-FFF2-40B4-BE49-F238E27FC236}">
                <a16:creationId xmlns:a16="http://schemas.microsoft.com/office/drawing/2014/main" id="{BE4B90E3-775A-5654-0FD5-F3FB304D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396" y="2894648"/>
            <a:ext cx="1550284" cy="194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keletal formula">
            <a:extLst>
              <a:ext uri="{FF2B5EF4-FFF2-40B4-BE49-F238E27FC236}">
                <a16:creationId xmlns:a16="http://schemas.microsoft.com/office/drawing/2014/main" id="{F381FD23-0788-0999-D529-C0AB27BFA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690" y="3160395"/>
            <a:ext cx="1154882" cy="16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222FA8-47B3-8B23-E9B7-5BD0679037C8}"/>
              </a:ext>
            </a:extLst>
          </p:cNvPr>
          <p:cNvSpPr txBox="1"/>
          <p:nvPr/>
        </p:nvSpPr>
        <p:spPr>
          <a:xfrm>
            <a:off x="3926205" y="3059668"/>
            <a:ext cx="129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Mentolis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70959C-27C8-E301-B622-783219C77DFB}"/>
              </a:ext>
            </a:extLst>
          </p:cNvPr>
          <p:cNvSpPr txBox="1"/>
          <p:nvPr/>
        </p:nvSpPr>
        <p:spPr>
          <a:xfrm>
            <a:off x="8254365" y="3060303"/>
            <a:ext cx="129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Cymenas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92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3145-77FB-2665-B0B1-63BF35590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lt-LT" sz="5400" dirty="0"/>
              <a:t>5 klausimas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1E330-E2F5-4774-BD56-5F26AD54A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99837"/>
            <a:ext cx="6894576" cy="35758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43E24-C586-0D53-2AF1-1E62529B2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lt-LT" sz="1900" dirty="0"/>
              <a:t>Jums pateikta </a:t>
            </a:r>
            <a:r>
              <a:rPr lang="lt-LT" sz="1900" dirty="0" err="1"/>
              <a:t>chromatograma</a:t>
            </a:r>
            <a:r>
              <a:rPr lang="lt-LT" sz="1900" dirty="0"/>
              <a:t>. A junginys </a:t>
            </a:r>
            <a:r>
              <a:rPr lang="lt-LT" sz="1900" dirty="0" err="1"/>
              <a:t>poliškiausias</a:t>
            </a:r>
            <a:r>
              <a:rPr lang="lt-LT" sz="1900" dirty="0"/>
              <a:t>. Stacionari fazė buvo: a) polinė; b) nepolinė</a:t>
            </a:r>
          </a:p>
          <a:p>
            <a:pPr marL="0" indent="0">
              <a:buNone/>
            </a:pPr>
            <a:endParaRPr lang="lt-LT" sz="1900" dirty="0"/>
          </a:p>
          <a:p>
            <a:pPr marL="0" indent="0">
              <a:buNone/>
            </a:pPr>
            <a:r>
              <a:rPr lang="lt-LT" sz="4000" b="1" dirty="0"/>
              <a:t>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96A2D-0731-F14A-8B3D-619BE48D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74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010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C5D9A-48BB-5FB9-6AAB-22FAFE2AD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lt-LT" sz="5400" dirty="0"/>
              <a:t>6 klausimas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FCA8A-29A5-7655-4E43-8EF398CA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Jums pateikta </a:t>
            </a:r>
            <a:r>
              <a:rPr lang="lt-LT" sz="2200" dirty="0" err="1"/>
              <a:t>chromatograma</a:t>
            </a:r>
            <a:r>
              <a:rPr lang="lt-LT" sz="2200" dirty="0"/>
              <a:t> naudojama polinę stacionarią fazę (1 pav.). Kokį tirpiklį naudoti, norint pagreitinti analizę (2 pav.)?</a:t>
            </a:r>
          </a:p>
          <a:p>
            <a:pPr marL="0" indent="0">
              <a:buNone/>
            </a:pPr>
            <a:endParaRPr lang="lt-LT" sz="2200" dirty="0"/>
          </a:p>
          <a:p>
            <a:pPr marL="514350" indent="-514350">
              <a:buAutoNum type="alphaUcPeriod"/>
            </a:pPr>
            <a:r>
              <a:rPr lang="lt-LT" sz="2200" dirty="0"/>
              <a:t>Labiau polinį</a:t>
            </a:r>
          </a:p>
          <a:p>
            <a:pPr marL="514350" indent="-514350">
              <a:buAutoNum type="alphaUcPeriod"/>
            </a:pPr>
            <a:r>
              <a:rPr lang="lt-LT" sz="2200" dirty="0"/>
              <a:t>Mažiau polinį</a:t>
            </a:r>
          </a:p>
          <a:p>
            <a:pPr marL="514350" indent="-514350">
              <a:buAutoNum type="alphaUcPeriod"/>
            </a:pPr>
            <a:endParaRPr lang="lt-LT" sz="2200" dirty="0"/>
          </a:p>
          <a:p>
            <a:pPr marL="0" indent="0">
              <a:buNone/>
            </a:pPr>
            <a:r>
              <a:rPr lang="lt-LT" sz="2200" dirty="0"/>
              <a:t>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D8480-9486-E9C6-FB63-938133CB2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651" y="136525"/>
            <a:ext cx="7400267" cy="266409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31A2F-A54F-667E-12C9-CC174D1C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75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5152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34C27-2732-FE83-3179-BDFA0DA53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lt-LT" sz="5400"/>
              <a:t>7 klausimas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D000B-CF2E-552A-7B36-3FB04BFFC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2200" dirty="0"/>
              <a:t>Ką matysime </a:t>
            </a:r>
            <a:r>
              <a:rPr lang="lt-LT" sz="2200" dirty="0" err="1"/>
              <a:t>plonaksuoksnėje</a:t>
            </a:r>
            <a:r>
              <a:rPr lang="lt-LT" sz="2200" dirty="0"/>
              <a:t> </a:t>
            </a:r>
            <a:r>
              <a:rPr lang="lt-LT" sz="2200" dirty="0" err="1"/>
              <a:t>chromatogramoje</a:t>
            </a:r>
            <a:r>
              <a:rPr lang="lt-LT" sz="2200" dirty="0"/>
              <a:t>, jeigu tirpiklis labai silpnai sąveikauja su tiriamuoju junginiu?</a:t>
            </a:r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endParaRPr lang="lt-LT" sz="2200" dirty="0"/>
          </a:p>
          <a:p>
            <a:pPr marL="0" indent="0">
              <a:buNone/>
            </a:pPr>
            <a:r>
              <a:rPr lang="lt-LT" sz="4000" b="1" dirty="0"/>
              <a:t>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429DD5-C2A7-C6D1-5B30-09F7E7C20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737" y="640080"/>
            <a:ext cx="3123590" cy="557784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FA096-B91E-C264-9CA1-134173CB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0228AF9-5E99-4492-8433-58EA4102C18E}" type="slidenum">
              <a:rPr lang="lt-LT" smtClean="0"/>
              <a:pPr>
                <a:spcAft>
                  <a:spcPts val="600"/>
                </a:spcAft>
              </a:pPr>
              <a:t>76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397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1565</Words>
  <Application>Microsoft Office PowerPoint</Application>
  <PresentationFormat>Widescreen</PresentationFormat>
  <Paragraphs>341</Paragraphs>
  <Slides>76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0" baseType="lpstr">
      <vt:lpstr>Arial</vt:lpstr>
      <vt:lpstr>Calibri</vt:lpstr>
      <vt:lpstr>Calibri Light</vt:lpstr>
      <vt:lpstr>Office Theme</vt:lpstr>
      <vt:lpstr>Chromatografija</vt:lpstr>
      <vt:lpstr>Atnaujintos programos</vt:lpstr>
      <vt:lpstr>Panaudojimas</vt:lpstr>
      <vt:lpstr>Pesticidų tyrimas</vt:lpstr>
      <vt:lpstr>Dopingo kontrolė</vt:lpstr>
      <vt:lpstr>Pritaikymo galimybės</vt:lpstr>
      <vt:lpstr>Turime grupę žmonių, norime, kad jie atsiskirtų</vt:lpstr>
      <vt:lpstr>Paleiskime juos į Kaziuko mugę</vt:lpstr>
      <vt:lpstr>Skirtingus žmones skirtingai domins prekeiviai ir jie užtruks nevienodai</vt:lpstr>
      <vt:lpstr>Kad prie prekeivių neužsibūtų, nuolat eis žmonių minia iš galo</vt:lpstr>
      <vt:lpstr>Katedros aikštė mūsų grupė pasieks išsiskirsčiusi</vt:lpstr>
      <vt:lpstr>Chromatografijos principas</vt:lpstr>
      <vt:lpstr>Chromatogramoje vaizduojama signalo stiprumo priklausomybė nuo laiko</vt:lpstr>
      <vt:lpstr>Blogai atsiskyrusių junginių chromatograma</vt:lpstr>
      <vt:lpstr>Galimos problemos tiriant mišinius</vt:lpstr>
      <vt:lpstr>1. Stacionari fazė praktiškai nesąveikauja su tiriamosiomis medžiagomis</vt:lpstr>
      <vt:lpstr>2. Stacionari fazė labai gerai sąveikauja su tiriamosiomis medžiagomis</vt:lpstr>
      <vt:lpstr>3. Judri fazė praktiškai nesąveikauja su stacionare faze</vt:lpstr>
      <vt:lpstr>4. Judri fazė labai stipriai sąveikauja su stacionare faze</vt:lpstr>
      <vt:lpstr>Dažniausios sąveikų rūšys, kuriomis paremtas atskyrimas</vt:lpstr>
      <vt:lpstr>Dispersinė (Londono) sąveika</vt:lpstr>
      <vt:lpstr>Dispersinė (Londono) sąveika</vt:lpstr>
      <vt:lpstr>Dipolis – dipolis</vt:lpstr>
      <vt:lpstr>Jonas – dipolis </vt:lpstr>
      <vt:lpstr>Jonas – jonas</vt:lpstr>
      <vt:lpstr>Sąveikų stiprumo palyginimas</vt:lpstr>
      <vt:lpstr>Poliškumas</vt:lpstr>
      <vt:lpstr>Organinių junginių poliškumas</vt:lpstr>
      <vt:lpstr>Panašus sąveikauja su panašiu</vt:lpstr>
      <vt:lpstr>Pagrindinės chromatografijos rūšys</vt:lpstr>
      <vt:lpstr>Dujų chromatografija</vt:lpstr>
      <vt:lpstr>Panaudojimas</vt:lpstr>
      <vt:lpstr>Dujų chromatografo schema</vt:lpstr>
      <vt:lpstr>Nešančios dujos</vt:lpstr>
      <vt:lpstr>Populiarios nejudrios fazės</vt:lpstr>
      <vt:lpstr>Populiarios nejudrios fazės</vt:lpstr>
      <vt:lpstr>Populiarios nejudrios fazės</vt:lpstr>
      <vt:lpstr>Kaip išrikiuoti šias nejudrias fazes poliškumo didėjimo tvarka?</vt:lpstr>
      <vt:lpstr>Populiarūs detektoriai</vt:lpstr>
      <vt:lpstr>Populiarūs detektoriai</vt:lpstr>
      <vt:lpstr>Junginio nustatymas</vt:lpstr>
      <vt:lpstr>Kriminalistikoje</vt:lpstr>
      <vt:lpstr>Skysčių chromatografija</vt:lpstr>
      <vt:lpstr>Klasikinė versija</vt:lpstr>
      <vt:lpstr>Efektyvioji skysčių chromatografija (HPLC)</vt:lpstr>
      <vt:lpstr>Populiarios stacionarios fazės – modifikuotas silikagelis</vt:lpstr>
      <vt:lpstr>Populiarūs pakaitai (R) ir jų poliškumas </vt:lpstr>
      <vt:lpstr>Judriosios fazės</vt:lpstr>
      <vt:lpstr>Populiarūs detektoriai</vt:lpstr>
      <vt:lpstr>Populiarūs detektoriai</vt:lpstr>
      <vt:lpstr>Chromatografija galime panaudoti ir gryninimui</vt:lpstr>
      <vt:lpstr>Plonasluoksnė chromatografija (angl. TLC)</vt:lpstr>
      <vt:lpstr>Plonasluoksnė chromatografija</vt:lpstr>
      <vt:lpstr>Svarbu! Nepripilti per daug tirpiklio.</vt:lpstr>
      <vt:lpstr>Rf vertė</vt:lpstr>
      <vt:lpstr>Panaudojimas</vt:lpstr>
      <vt:lpstr>Trūkumai</vt:lpstr>
      <vt:lpstr>Popieriaus chromatografija</vt:lpstr>
      <vt:lpstr>Panaudojimas mokykloje</vt:lpstr>
      <vt:lpstr>Popierius</vt:lpstr>
      <vt:lpstr>Chromatografinis popierius</vt:lpstr>
      <vt:lpstr>Tirpiklis (judri fazė)</vt:lpstr>
      <vt:lpstr>Indas chromatografijai, 1 var. </vt:lpstr>
      <vt:lpstr>Indas chromatografijai, 2 var.</vt:lpstr>
      <vt:lpstr>Panaudojimas mokykloje</vt:lpstr>
      <vt:lpstr>Plokštelės </vt:lpstr>
      <vt:lpstr>UV lempa</vt:lpstr>
      <vt:lpstr>Problemos</vt:lpstr>
      <vt:lpstr>Kontroliniai klausimai</vt:lpstr>
      <vt:lpstr>1 Klausimas</vt:lpstr>
      <vt:lpstr>2 klausimas</vt:lpstr>
      <vt:lpstr>3 klausimas</vt:lpstr>
      <vt:lpstr>4 klausimas</vt:lpstr>
      <vt:lpstr>5 klausimas</vt:lpstr>
      <vt:lpstr>6 klausimas</vt:lpstr>
      <vt:lpstr>7 klausimas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Vytautas Kavaliauskas</dc:creator>
  <cp:lastModifiedBy>Vytautas Kavaliauskas</cp:lastModifiedBy>
  <cp:revision>31</cp:revision>
  <dcterms:created xsi:type="dcterms:W3CDTF">2023-04-23T08:05:47Z</dcterms:created>
  <dcterms:modified xsi:type="dcterms:W3CDTF">2023-04-25T19:17:21Z</dcterms:modified>
</cp:coreProperties>
</file>