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7" r:id="rId4"/>
    <p:sldId id="268" r:id="rId5"/>
    <p:sldId id="269" r:id="rId6"/>
    <p:sldId id="270" r:id="rId7"/>
    <p:sldId id="258" r:id="rId8"/>
    <p:sldId id="266" r:id="rId9"/>
    <p:sldId id="259" r:id="rId10"/>
    <p:sldId id="260" r:id="rId11"/>
    <p:sldId id="261" r:id="rId12"/>
    <p:sldId id="271" r:id="rId13"/>
    <p:sldId id="262" r:id="rId14"/>
    <p:sldId id="263" r:id="rId15"/>
    <p:sldId id="264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intercept val="0"/>
            <c:dispRSqr val="1"/>
            <c:dispEq val="1"/>
            <c:trendlineLbl>
              <c:layout>
                <c:manualLayout>
                  <c:x val="-6.7531058617672793E-2"/>
                  <c:y val="-1.3888888888888888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</c:trendlineLbl>
          </c:trendline>
          <c:xVal>
            <c:numRef>
              <c:f>Sheet1!$D$8:$D$13</c:f>
              <c:numCache>
                <c:formatCode>General</c:formatCode>
                <c:ptCount val="6"/>
                <c:pt idx="0">
                  <c:v>0</c:v>
                </c:pt>
                <c:pt idx="1">
                  <c:v>5.5</c:v>
                </c:pt>
                <c:pt idx="2">
                  <c:v>11</c:v>
                </c:pt>
                <c:pt idx="3">
                  <c:v>16.5</c:v>
                </c:pt>
                <c:pt idx="4">
                  <c:v>22</c:v>
                </c:pt>
                <c:pt idx="5">
                  <c:v>27.5</c:v>
                </c:pt>
              </c:numCache>
            </c:numRef>
          </c:xVal>
          <c:yVal>
            <c:numRef>
              <c:f>Sheet1!$E$8:$E$13</c:f>
              <c:numCache>
                <c:formatCode>General</c:formatCode>
                <c:ptCount val="6"/>
                <c:pt idx="0">
                  <c:v>0</c:v>
                </c:pt>
                <c:pt idx="1">
                  <c:v>72</c:v>
                </c:pt>
                <c:pt idx="2">
                  <c:v>150</c:v>
                </c:pt>
                <c:pt idx="3">
                  <c:v>221</c:v>
                </c:pt>
                <c:pt idx="4">
                  <c:v>280</c:v>
                </c:pt>
                <c:pt idx="5">
                  <c:v>353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BC9-4C75-A230-223863EBE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78356752"/>
        <c:axId val="1578357232"/>
      </c:scatterChart>
      <c:valAx>
        <c:axId val="1578356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/>
                  <a:t>Askorbo rūgšties kiekis, mg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78357232"/>
        <c:crosses val="autoZero"/>
        <c:crossBetween val="midCat"/>
      </c:valAx>
      <c:valAx>
        <c:axId val="157835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/>
                  <a:t>Laikas, 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783567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A6747-30D9-48A5-83AF-2B22EA5168DA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45A61-31BD-4F9E-8A53-5845BE227AC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24047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45A61-31BD-4F9E-8A53-5845BE227AC2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8810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45A61-31BD-4F9E-8A53-5845BE227AC2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6164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1BE1A-D5F5-36AE-D998-2D10C59BC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E925B-BFDC-02E0-18F8-98CA3BD053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4D7D7-F54E-3702-D43A-24E7C3CA0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08949-0466-FB72-E0DA-E6EEA36D1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4686A-A507-601E-24E5-4017EEF0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4986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86A3-9650-D81E-C885-CD5C2B78F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8315F-1C9B-9C75-A65B-CE37D8406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B7F89-8955-EEE1-66EF-E95E4309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05DD2-B6DC-2FD9-8B09-3C5FDAC9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319B4-2D8C-CB39-FDEE-8538E8DBC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37720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1D45E-DDA4-BE69-BAAC-99C234FE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E7E54A-1EC4-8F5B-7768-BB7C91898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06BE1-B8C9-148E-B109-84F16779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C5AA3-E4A8-C94D-3C65-EC852C8F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62688-A31C-ADFB-A5A9-2FE92D83B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714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A1432-76E0-7C0D-6AD2-C22D697EF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3E3AC-2C74-B44D-49EB-883B61F0C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A3A23-F375-C0AA-D6E9-6CE19B41E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621C4-BD16-14E1-B563-A9DA4434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3F974-70B7-27B5-2BD6-0CC72197C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ABEB9-CA3F-EF5A-1ADD-919B32841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3644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F0A72-6088-E93C-5F59-E548873F8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EC1E9-0E32-CDD3-E713-76B3D8880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4CC4D-4389-28D6-8A5E-5D926B1D2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C86AD8-3A73-F466-B055-F299F55CA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72CAA2-1668-A1F2-6273-F07381823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027577-BF5C-9368-AB94-51C881CD4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91828B-FF41-5E85-4C9A-241941BD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1DECA6-7859-D5C0-212D-E1A4151C0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380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6C971-D856-AA2A-4AA0-37B722543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687AD7-34F4-F486-5C54-201242B3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278D0D-634B-A9E9-B20F-BA7707664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7F83F1-AF81-4ECA-12B9-B3C30A997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191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0C28AB-A902-10E5-BD29-86514898C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488833-5AA9-CAE3-D80D-AB5A532C4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9DF60-1D35-20A9-E361-0E33FEB90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1183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D136-5AB6-B5F2-0AA0-92FD37465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E39A6-49B5-2B88-0DB1-5ED918F68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63958-0749-CE1A-9567-0B36D7C07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607CE-B906-39CA-D19F-4314C789E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0B573C-7913-7575-B820-0695E187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14930-0B47-22C9-A055-83C163A29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1069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8C95-B695-244E-9B56-7FE1F53F3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C682F6-7CEA-81D1-E2FE-24EF61AB4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4ED48-9447-E77E-CCD0-8E923098C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AA9CB-06A7-3138-2793-F37CE9FA6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6E873-419A-91D2-5AE6-715215DAE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EE318-8259-EB48-D79B-8A758DED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3297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8BD5E-995C-B075-70E5-22164842B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1CECF7-1567-984F-7906-A60834CA5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156B9-48FF-3C41-443C-2197490A8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176C7-4DE5-7F24-5BA2-C4E24339F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16380-72F3-14DE-5768-722415757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148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99A72D-BC37-A1BF-FB62-9C0536B435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50FCB-C247-DFE0-4200-FB59EEAF4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BBC81-8215-0692-D212-1B6B74B2C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3CAD9-7686-37A8-ED81-0A6E37AE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13DB2-680B-FC13-48E2-A0A7DD52B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3317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D9F31F-C369-AB5D-ABE0-F7B54FD75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C9623-ABED-8002-A23D-6681A8373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E0E3E-5DBB-8FD7-37C2-ED02BE3E4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FC35B-4377-49EB-A57F-31477E3B66B2}" type="datetimeFigureOut">
              <a:rPr lang="lt-LT" smtClean="0"/>
              <a:t>2023-04-16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F00DD-506D-F83D-1412-2B85764F3A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2C2A3-9D6B-BA67-B2FD-81E2D85AF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21C57-2FAF-46F0-8C8A-CC17526F393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707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170651-1E45-0859-BD15-812A102D09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57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B80CDA-99CA-6BD1-036E-FD7664D84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lt-LT" sz="5100" b="1" i="0">
                <a:effectLst/>
                <a:latin typeface="Metropolis"/>
              </a:rPr>
              <a:t>Tiriamųjų darbų atlikimas turint labai mažai priemonių. Vitamino C koncentracijos nustatymas.</a:t>
            </a:r>
            <a:r>
              <a:rPr lang="lt-LT" sz="5100" b="0" i="0">
                <a:effectLst/>
                <a:latin typeface="Metropolis"/>
              </a:rPr>
              <a:t>    </a:t>
            </a:r>
            <a:endParaRPr lang="lt-LT" sz="51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20D1D-5985-9B51-4038-BB4383BE2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r>
              <a:rPr lang="lt-LT" dirty="0"/>
              <a:t>Vytautas Kavaliauskas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5600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5E6FD8-3BEB-F64E-A8E9-9CA5D9D39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lt-LT" sz="3800" dirty="0"/>
              <a:t>Tiriamiesiems ir projektiniams darbams skiriamas vis didesnis dėmesys</a:t>
            </a:r>
          </a:p>
        </p:txBody>
      </p:sp>
      <p:sp>
        <p:nvSpPr>
          <p:cNvPr id="615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2B77D-A585-65AD-2F58-535371841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Planuojama padaryti brandos darbus privalomais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Daugėja mokyklų, kur 10 klasėje privalomas projektinis darbas</a:t>
            </a:r>
          </a:p>
        </p:txBody>
      </p:sp>
      <p:pic>
        <p:nvPicPr>
          <p:cNvPr id="6146" name="Picture 2" descr="Free Person Holding Laboratory Flask Stock Photo">
            <a:extLst>
              <a:ext uri="{FF2B5EF4-FFF2-40B4-BE49-F238E27FC236}">
                <a16:creationId xmlns:a16="http://schemas.microsoft.com/office/drawing/2014/main" id="{999B68DF-5606-2E42-EED1-60D6E25FBE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3" r="13304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71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98D9F2-7E3A-D6AC-8342-87F656C4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5400"/>
              <a:t>Temos sugalvojimas</a:t>
            </a:r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360DE-52B6-F9C7-5296-E634E8A04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Teoriškai, temą pasirenka mokinys ir mokytojui dėl to nereikia sukti galvos. 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Praktiškai, temos pasirinkimą labai riboja skurdūs mokyklos ištekliai.  </a:t>
            </a:r>
          </a:p>
        </p:txBody>
      </p:sp>
      <p:pic>
        <p:nvPicPr>
          <p:cNvPr id="7170" name="Picture 2" descr="Free Young male scientist in protective glasses and sterile gloves with colorful liquids in transparent tubes Stock Photo">
            <a:extLst>
              <a:ext uri="{FF2B5EF4-FFF2-40B4-BE49-F238E27FC236}">
                <a16:creationId xmlns:a16="http://schemas.microsoft.com/office/drawing/2014/main" id="{EA682B35-0E81-B402-8B7C-761AD2B693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1" r="8112" b="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3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1BA6B8-E6DB-5F85-F70C-33A343A9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3800" dirty="0"/>
              <a:t>Bendradarbiavimas su universitetais </a:t>
            </a:r>
          </a:p>
        </p:txBody>
      </p:sp>
      <p:sp>
        <p:nvSpPr>
          <p:cNvPr id="820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C39B3-E5AC-6913-ABF1-7EE7C308D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Praktiškai, tai universitetams kainuoja labai daug resursų, todėl „bendradarbiavimas“ nėra labai dažnas. </a:t>
            </a:r>
          </a:p>
        </p:txBody>
      </p:sp>
      <p:pic>
        <p:nvPicPr>
          <p:cNvPr id="8194" name="Picture 2" descr="Free Red Building With Clock Tower Stock Photo">
            <a:extLst>
              <a:ext uri="{FF2B5EF4-FFF2-40B4-BE49-F238E27FC236}">
                <a16:creationId xmlns:a16="http://schemas.microsoft.com/office/drawing/2014/main" id="{DABADFCE-E9DF-4E4E-A1E6-A337D03F20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" r="6528" b="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870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EF5A67-5F97-DC05-BD4D-D9E3717D1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5400"/>
              <a:t>Mokytojas</a:t>
            </a:r>
          </a:p>
        </p:txBody>
      </p:sp>
      <p:sp>
        <p:nvSpPr>
          <p:cNvPr id="92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47F79-33F7-C69C-6B41-E0B437BAD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/>
              <a:t>Mokytojui labai palanku žinoti kuo daugiau galimų atlikti tyrimų, nereikalaujančių daug priemonių. </a:t>
            </a:r>
          </a:p>
        </p:txBody>
      </p:sp>
      <p:pic>
        <p:nvPicPr>
          <p:cNvPr id="9218" name="Picture 2" descr="Free Woman in Brown Suit Jacket Wearing Eyeglasses Stock Photo">
            <a:extLst>
              <a:ext uri="{FF2B5EF4-FFF2-40B4-BE49-F238E27FC236}">
                <a16:creationId xmlns:a16="http://schemas.microsoft.com/office/drawing/2014/main" id="{F729DEAA-8C04-F518-4603-D47B48D7EB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1" r="-1" b="3110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657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467DE-D0E3-3A02-B973-F489715C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lt-LT" sz="5400"/>
              <a:t>Vitamino C kiekio nustatymas</a:t>
            </a:r>
          </a:p>
        </p:txBody>
      </p:sp>
      <p:pic>
        <p:nvPicPr>
          <p:cNvPr id="10242" name="Picture 2" descr="Free Closeup Photo of Slice of Orange Stock Photo">
            <a:extLst>
              <a:ext uri="{FF2B5EF4-FFF2-40B4-BE49-F238E27FC236}">
                <a16:creationId xmlns:a16="http://schemas.microsoft.com/office/drawing/2014/main" id="{7F2CE355-580F-4699-4281-2E538C6AF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" r="-1" b="1246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3027B-67D1-2FC9-6333-BD9D833B0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/>
              <a:t>Šiandien pasiaiškinsime kaip nustatyti vitamino C koncentraciją, praktiškai neturint priemonių. </a:t>
            </a:r>
          </a:p>
        </p:txBody>
      </p:sp>
    </p:spTree>
    <p:extLst>
      <p:ext uri="{BB962C8B-B14F-4D97-AF65-F5344CB8AC3E}">
        <p14:creationId xmlns:p14="http://schemas.microsoft.com/office/powerpoint/2010/main" val="121866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003E33-A489-96D6-C890-D5654A584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lt-LT" sz="5400" dirty="0"/>
              <a:t>Galimos tiriamosios veiklos </a:t>
            </a:r>
          </a:p>
        </p:txBody>
      </p:sp>
      <p:pic>
        <p:nvPicPr>
          <p:cNvPr id="1026" name="Picture 2" descr="Free High angle of plastic bottle with juice bowl with red grapes and some mandarins and green apple on table Stock Photo">
            <a:extLst>
              <a:ext uri="{FF2B5EF4-FFF2-40B4-BE49-F238E27FC236}">
                <a16:creationId xmlns:a16="http://schemas.microsoft.com/office/drawing/2014/main" id="{034A418A-4AA2-47AA-5A53-196CBAEFD9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" r="-1" b="-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881A1-DB58-A1FB-E061-4F5E0CCF8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Vitamino C nustatymas sultyse.</a:t>
            </a:r>
          </a:p>
        </p:txBody>
      </p:sp>
    </p:spTree>
    <p:extLst>
      <p:ext uri="{BB962C8B-B14F-4D97-AF65-F5344CB8AC3E}">
        <p14:creationId xmlns:p14="http://schemas.microsoft.com/office/powerpoint/2010/main" val="3583232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6178BC-5A23-A5AE-2CF6-F8FC1EFB2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5400"/>
              <a:t>Stabilumo tyrimas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50D3B-3DC9-D972-7860-205FED7C7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Vitamino C stabilumo tyrimas. 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Ar stabilumui daro įtaka koncentracija, pH?</a:t>
            </a:r>
          </a:p>
        </p:txBody>
      </p:sp>
      <p:pic>
        <p:nvPicPr>
          <p:cNvPr id="5" name="Picture 4" descr="Detail of a slice of lemon with soda water in glass">
            <a:extLst>
              <a:ext uri="{FF2B5EF4-FFF2-40B4-BE49-F238E27FC236}">
                <a16:creationId xmlns:a16="http://schemas.microsoft.com/office/drawing/2014/main" id="{D99B7D6C-C735-FAEF-B98B-36BECA4A47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57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53670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5D03C2-AFB5-C5D9-FEAA-72AE16CF8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4200" dirty="0"/>
              <a:t>Ar valgydami uogienes gauname vitamino C?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6D07-B9BD-95AF-706D-105692573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Vitamino C tirpalo atsparumo temperatūrai tyrimas.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Temperatūros įtaka.</a:t>
            </a:r>
          </a:p>
          <a:p>
            <a:pPr marL="0" indent="0">
              <a:buNone/>
            </a:pPr>
            <a:r>
              <a:rPr lang="lt-LT" sz="2200" dirty="0"/>
              <a:t>Kaitinimo trukmės įtaka. </a:t>
            </a:r>
          </a:p>
          <a:p>
            <a:pPr marL="0" indent="0">
              <a:buNone/>
            </a:pPr>
            <a:endParaRPr lang="lt-LT" sz="2200" dirty="0"/>
          </a:p>
        </p:txBody>
      </p:sp>
      <p:pic>
        <p:nvPicPr>
          <p:cNvPr id="2050" name="Picture 2" descr="Free Clear Glass Mason Jars Stock Photo">
            <a:extLst>
              <a:ext uri="{FF2B5EF4-FFF2-40B4-BE49-F238E27FC236}">
                <a16:creationId xmlns:a16="http://schemas.microsoft.com/office/drawing/2014/main" id="{EFA34F6F-01E7-3D80-6ADF-E42F106809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8" r="12610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00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6780C7-39C0-945C-BC9B-10737A21C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4200"/>
              <a:t>Vitamino C sultyse stabilumo tyrimas</a:t>
            </a:r>
          </a:p>
        </p:txBody>
      </p:sp>
      <p:sp>
        <p:nvSpPr>
          <p:cNvPr id="410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C64C3-4072-C699-0456-41BB5B073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Ar kinta laikui bėgant vitamino C kiekis sultyse.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Ar sulčių laikymo sąlygos turi tam įtakos?</a:t>
            </a:r>
          </a:p>
        </p:txBody>
      </p:sp>
      <p:pic>
        <p:nvPicPr>
          <p:cNvPr id="4098" name="Picture 2" descr="Free Cold juice with orange in bowl Stock Photo">
            <a:extLst>
              <a:ext uri="{FF2B5EF4-FFF2-40B4-BE49-F238E27FC236}">
                <a16:creationId xmlns:a16="http://schemas.microsoft.com/office/drawing/2014/main" id="{2D613783-5F48-68D3-89FC-1688E32734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7" r="-1" b="19114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66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775860-F272-E96E-8CF3-B1A929CF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38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Vitamino C stabilumas vaisiuose ar daržovėse</a:t>
            </a:r>
            <a:endParaRPr lang="lt-LT" sz="3800"/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3E9A6-C8A5-88D3-1813-9214F2768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Ar vitamino C kiekis šviežiuose vaisiuose ar daržovėse didesnis nei laikytose sandėliuose? Šaldytuose?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</p:txBody>
      </p:sp>
      <p:pic>
        <p:nvPicPr>
          <p:cNvPr id="5122" name="Picture 2" descr="Free Red Apples on Tree Stock Photo">
            <a:extLst>
              <a:ext uri="{FF2B5EF4-FFF2-40B4-BE49-F238E27FC236}">
                <a16:creationId xmlns:a16="http://schemas.microsoft.com/office/drawing/2014/main" id="{124DA3CE-9A8A-17E5-6812-5052B5DDF6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6" r="16951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49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Free White Powdered Sugar in Close Up Photography Stock Photo">
            <a:extLst>
              <a:ext uri="{FF2B5EF4-FFF2-40B4-BE49-F238E27FC236}">
                <a16:creationId xmlns:a16="http://schemas.microsoft.com/office/drawing/2014/main" id="{C29D3128-8065-381E-4EDD-A7782056D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" r="6220" b="-1"/>
          <a:stretch/>
        </p:blipFill>
        <p:spPr bwMode="auto"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1273" name="Freeform: Shape 11272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275" name="Freeform: Shape 11274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F5884E-F201-E91F-27C1-B589DB177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lt-LT" sz="2800"/>
              <a:t>Vitaminas C (askorbo rūgštis tyrimams)</a:t>
            </a:r>
          </a:p>
        </p:txBody>
      </p:sp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279" name="Rectangle 1127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32255-41C2-D309-27C1-8C883AF30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1700" dirty="0"/>
              <a:t>Mums reikės </a:t>
            </a:r>
            <a:r>
              <a:rPr lang="lt-LT" sz="1700" dirty="0" err="1"/>
              <a:t>askorbo</a:t>
            </a:r>
            <a:r>
              <a:rPr lang="lt-LT" sz="1700" dirty="0"/>
              <a:t> rūgšties. Perkant ją svarbu atkreipti dėmesį, kad nebūtų pridėta priedų.</a:t>
            </a:r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r>
              <a:rPr lang="lt-LT" sz="1700" dirty="0"/>
              <a:t>Geriau rinktis miltelius, nei tabletę, nes nereikės trinti. </a:t>
            </a:r>
          </a:p>
        </p:txBody>
      </p:sp>
    </p:spTree>
    <p:extLst>
      <p:ext uri="{BB962C8B-B14F-4D97-AF65-F5344CB8AC3E}">
        <p14:creationId xmlns:p14="http://schemas.microsoft.com/office/powerpoint/2010/main" val="1540070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DFBAC4-3236-8F4D-3F35-1CA62099A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5400"/>
              <a:t>Kur įsigyti?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51935-1C66-9AC4-05B3-109DFD13B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Vaistinėse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ECD067-EA74-22BC-C075-DF0B340E7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1918811"/>
            <a:ext cx="6903720" cy="302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68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6ED524-B5C2-EC07-6FB7-684F1587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Kur įsigyti?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E361E-F300-6019-82BD-5C6C81B08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Papildų sportininkams parduotuvėse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3A2F24-B2F2-BAA2-7187-87626718B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700785"/>
            <a:ext cx="7214616" cy="542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14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3E2D-CBC4-BE62-C344-1B5438678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Jei reikia didelio grynumo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013BB-23B8-D3EC-DD6D-137A82E61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1611C-46F8-D460-849A-3E86F675B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744" y="1462933"/>
            <a:ext cx="8672512" cy="49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29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B20A3-3EEC-71EA-77D9-543FF89A8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Darbo principas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EF32C-AB96-B219-62E7-AFB8DF86B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Panaudojamas „jodo laikrodis“. Panašus eksperimentas taikytas Lietuvos mokinių chemijos olimpiadoje. </a:t>
            </a:r>
          </a:p>
        </p:txBody>
      </p:sp>
      <p:pic>
        <p:nvPicPr>
          <p:cNvPr id="12290" name="Picture 2" descr="Investigate the Kinetics of the Color Changing Iodine Clock Reaction |  Science Project">
            <a:extLst>
              <a:ext uri="{FF2B5EF4-FFF2-40B4-BE49-F238E27FC236}">
                <a16:creationId xmlns:a16="http://schemas.microsoft.com/office/drawing/2014/main" id="{A358FD35-B11D-974A-4CBA-50A9D9657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313" y="2797175"/>
            <a:ext cx="6144625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C0DD64-F0EA-B1D5-D418-A52C635590AE}"/>
              </a:ext>
            </a:extLst>
          </p:cNvPr>
          <p:cNvSpPr txBox="1"/>
          <p:nvPr/>
        </p:nvSpPr>
        <p:spPr>
          <a:xfrm>
            <a:off x="3143250" y="5956162"/>
            <a:ext cx="7105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/>
              <a:t>Nuotrauka iš: https://www.youtube.com/watch?v=nhOyKdeRPXA&amp;ab_channel=ScienceBuddies</a:t>
            </a:r>
          </a:p>
        </p:txBody>
      </p:sp>
    </p:spTree>
    <p:extLst>
      <p:ext uri="{BB962C8B-B14F-4D97-AF65-F5344CB8AC3E}">
        <p14:creationId xmlns:p14="http://schemas.microsoft.com/office/powerpoint/2010/main" val="2097265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4E15E-75C2-DA7D-1779-4404992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Darbo principas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9E7B8-3FB3-62CE-E7DC-9BEFFC01E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Sumaišome </a:t>
            </a:r>
            <a:r>
              <a:rPr lang="lt-LT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KI, H</a:t>
            </a:r>
            <a:r>
              <a:rPr lang="lt-LT" sz="24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lt-LT" sz="24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</a:t>
            </a:r>
            <a:r>
              <a:rPr lang="lt-LT" sz="24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lt-LT" sz="24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lt-LT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ir </a:t>
            </a:r>
            <a:r>
              <a:rPr lang="lt-LT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askorbo</a:t>
            </a:r>
            <a:r>
              <a:rPr lang="lt-LT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rūgšties tirpalus bei  krakmolo </a:t>
            </a:r>
            <a:r>
              <a:rPr lang="lt-LT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kleisterį</a:t>
            </a: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KI, H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ir H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pamažu gamina I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2KI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lt-LT" sz="2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(</a:t>
            </a:r>
            <a:r>
              <a:rPr lang="lt-LT" sz="2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(</a:t>
            </a:r>
            <a:r>
              <a:rPr lang="lt-LT" sz="2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→ 2H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(s)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I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(</a:t>
            </a:r>
            <a:r>
              <a:rPr lang="lt-LT" sz="2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lt-LT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(</a:t>
            </a:r>
            <a:r>
              <a:rPr lang="lt-LT" sz="2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lt-LT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(reakcija lėta)</a:t>
            </a:r>
            <a:endParaRPr lang="lt-LT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Askorbo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rūgštis yra geras reduktorius, kuris redukuoja jodą. </a:t>
            </a:r>
          </a:p>
          <a:p>
            <a:pPr marL="0" indent="0">
              <a:buNone/>
            </a:pP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(</a:t>
            </a:r>
            <a:r>
              <a:rPr lang="lt-LT" sz="2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(</a:t>
            </a:r>
            <a:r>
              <a:rPr lang="lt-LT" sz="2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→ C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(</a:t>
            </a:r>
            <a:r>
              <a:rPr lang="lt-LT" sz="2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2HI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lt-LT" sz="20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lt-LT" sz="20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 </a:t>
            </a:r>
            <a:r>
              <a:rPr lang="lt-LT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(reakcija vyksta labai greitai)</a:t>
            </a:r>
            <a:endParaRPr lang="lt-LT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askorbo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rūgšties tirpale nebelieka susidaręs I</a:t>
            </a:r>
            <a:r>
              <a:rPr lang="lt-LT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sudaro kompleksą su krakmolu.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Kuo daugiau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askorbo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rūgšties buvo, tuo ilgiau reikės laukti spalvos atsiradimo.  </a:t>
            </a:r>
          </a:p>
        </p:txBody>
      </p:sp>
    </p:spTree>
    <p:extLst>
      <p:ext uri="{BB962C8B-B14F-4D97-AF65-F5344CB8AC3E}">
        <p14:creationId xmlns:p14="http://schemas.microsoft.com/office/powerpoint/2010/main" val="180262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5C24E-DFF7-CC7A-BF70-A789F83E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Kalibracinė</a:t>
            </a:r>
            <a:r>
              <a:rPr lang="lt-LT" dirty="0"/>
              <a:t> kreivė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20EA6-B909-0E98-ABF6-C149D707F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Norint nustatyti koncentraciją, reikia susieti laiką su koncentracija. Visų pirma reikia pasigaminti 5 žinomos koncentracijos </a:t>
            </a:r>
            <a:r>
              <a:rPr lang="lt-LT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askorbo</a:t>
            </a:r>
            <a:r>
              <a:rPr lang="lt-LT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rūgšties tirpalus ir ištirti juos. Vėliau, ištiriamos sultys ir apskaičiuojama </a:t>
            </a:r>
            <a:r>
              <a:rPr lang="lt-LT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askorbo</a:t>
            </a:r>
            <a:r>
              <a:rPr lang="lt-LT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rūgšties koncentracija jose. </a:t>
            </a:r>
            <a:endParaRPr lang="lt-LT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98558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0103-AA93-F990-C470-268D362AE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Grafinis vaizdavimas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790D4-A3D7-91EA-7D0C-4104BFCC5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Excel arba milimetrinis popierius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543F7DF-B193-E251-6F34-10F176E5FC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9766082"/>
              </p:ext>
            </p:extLst>
          </p:nvPr>
        </p:nvGraphicFramePr>
        <p:xfrm>
          <a:off x="2543174" y="2620962"/>
          <a:ext cx="5991225" cy="369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2084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2B9A-2007-9FDF-33A3-F0370B55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(0:0)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B6373-1797-F385-7F0A-283EF43A2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Žinome, kad grafikas prasidės ties (0:0). Tam Excel pasirinksime „</a:t>
            </a:r>
            <a:r>
              <a:rPr lang="lt-LT" dirty="0" err="1"/>
              <a:t>Set</a:t>
            </a:r>
            <a:r>
              <a:rPr lang="lt-LT" dirty="0"/>
              <a:t> </a:t>
            </a:r>
            <a:r>
              <a:rPr lang="lt-LT" dirty="0" err="1"/>
              <a:t>Intercept</a:t>
            </a:r>
            <a:r>
              <a:rPr lang="lt-LT" dirty="0"/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2940057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D5B68-D9CD-F64A-6BF7-D9E0D276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5400"/>
              <a:t>Kokias sultys tirsime</a:t>
            </a:r>
          </a:p>
        </p:txBody>
      </p:sp>
      <p:sp>
        <p:nvSpPr>
          <p:cNvPr id="1332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DBF35-236C-1182-A5C3-37AE30AF3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indent="0">
              <a:spcAft>
                <a:spcPts val="800"/>
              </a:spcAft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Šiandien nustatysite </a:t>
            </a:r>
            <a:r>
              <a:rPr lang="lt-LT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askorbo</a:t>
            </a: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rūgšties koncentraciją šiose sultyse: 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Citrinų, šviežiai spaustose;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Obuolių, šviežiai spaustose;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Apelsinų, pagamintose iš koncentrato (be pridėto vitamino C);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Apelsinų, šviežiai spaustose;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5) Citrinų, pagamintų iš natūralių sulčių;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 Bulvių, šviežiai spaustose.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1400" dirty="0"/>
          </a:p>
        </p:txBody>
      </p:sp>
      <p:pic>
        <p:nvPicPr>
          <p:cNvPr id="13314" name="Picture 2" descr="Free A Variety of Fruit Juices on a Table  Stock Photo">
            <a:extLst>
              <a:ext uri="{FF2B5EF4-FFF2-40B4-BE49-F238E27FC236}">
                <a16:creationId xmlns:a16="http://schemas.microsoft.com/office/drawing/2014/main" id="{1EED2BE5-8BDC-74EA-6559-AE615CFEF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5" r="11058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178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32DA4-86AA-D100-BD2B-8AE6A5A0E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Gali būti naudinga žinoti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2783D-51EF-FAC9-08CA-8F7B7BC14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 err="1"/>
              <a:t>Kalibracinę</a:t>
            </a:r>
            <a:r>
              <a:rPr lang="lt-LT" dirty="0"/>
              <a:t> kreivę reikia ruoštis kas kart matuojant, tai užima daugiausiai laiko. Suplanuoti darbą taip, kad tą daryti reiktų kuo mažiau kartų.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Sena </a:t>
            </a:r>
            <a:r>
              <a:rPr lang="lt-LT" dirty="0" err="1"/>
              <a:t>kalibracinė</a:t>
            </a:r>
            <a:r>
              <a:rPr lang="lt-LT" dirty="0"/>
              <a:t>, nebūtinai tiks naujam eksperimentui. Galimi netikslumai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Jei tikslus kiekis neįdomus, o norime tik palyginti, galima ir nedaryti kalibravimo.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err="1"/>
              <a:t>Askorbo</a:t>
            </a:r>
            <a:r>
              <a:rPr lang="lt-LT" dirty="0"/>
              <a:t> rūgties tirpalas „genda“. Jį reikia </a:t>
            </a:r>
            <a:r>
              <a:rPr lang="lt-LT"/>
              <a:t>ruoštis šviežiai. </a:t>
            </a:r>
            <a:endParaRPr lang="lt-LT" dirty="0"/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Galima panaudoti šį eksperimentą ir pamokų metu: aiškinantis kinetiką, reakcijos greitį ir kas jam daro įtakos, chemijos reakcijos požymius.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Sultyse su pridėtiniu vitaminu C, jo kiekis gautas gerokai didesnis nei etiketėje.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Jei tiriamas tik </a:t>
            </a:r>
            <a:r>
              <a:rPr lang="lt-LT" dirty="0" err="1"/>
              <a:t>askorbo</a:t>
            </a:r>
            <a:r>
              <a:rPr lang="lt-LT" dirty="0"/>
              <a:t> rūgšties tirpalas, o ne sultys, galima naudoti chemijos olimpiados variantą su I</a:t>
            </a:r>
            <a:r>
              <a:rPr lang="lt-LT" baseline="-25000" dirty="0"/>
              <a:t>2</a:t>
            </a:r>
            <a:r>
              <a:rPr lang="lt-L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2099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657</Words>
  <Application>Microsoft Office PowerPoint</Application>
  <PresentationFormat>Widescreen</PresentationFormat>
  <Paragraphs>85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Metropolis</vt:lpstr>
      <vt:lpstr>Times New Roman</vt:lpstr>
      <vt:lpstr>Office Theme</vt:lpstr>
      <vt:lpstr>Tiriamųjų darbų atlikimas turint labai mažai priemonių. Vitamino C koncentracijos nustatymas.    </vt:lpstr>
      <vt:lpstr>Tiriamiesiems ir projektiniams darbams skiriamas vis didesnis dėmesys</vt:lpstr>
      <vt:lpstr>Temos sugalvojimas</vt:lpstr>
      <vt:lpstr>Bendradarbiavimas su universitetais </vt:lpstr>
      <vt:lpstr>Mokytojas</vt:lpstr>
      <vt:lpstr>Vitamino C kiekio nustatymas</vt:lpstr>
      <vt:lpstr>Galimos tiriamosios veiklos </vt:lpstr>
      <vt:lpstr>Stabilumo tyrimas</vt:lpstr>
      <vt:lpstr>Ar valgydami uogienes gauname vitamino C?</vt:lpstr>
      <vt:lpstr>Vitamino C sultyse stabilumo tyrimas</vt:lpstr>
      <vt:lpstr>Vitamino C stabilumas vaisiuose ar daržovėse</vt:lpstr>
      <vt:lpstr>Vitaminas C (askorbo rūgštis tyrimams)</vt:lpstr>
      <vt:lpstr>Kur įsigyti?</vt:lpstr>
      <vt:lpstr>Kur įsigyti?</vt:lpstr>
      <vt:lpstr>Jei reikia didelio grynumo</vt:lpstr>
      <vt:lpstr>Darbo principas</vt:lpstr>
      <vt:lpstr>Darbo principas</vt:lpstr>
      <vt:lpstr>Kalibracinė kreivė</vt:lpstr>
      <vt:lpstr>Grafinis vaizdavimas</vt:lpstr>
      <vt:lpstr>(0:0)</vt:lpstr>
      <vt:lpstr>Kokias sultys tirsime</vt:lpstr>
      <vt:lpstr>Gali būti naudinga žinoti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Vytautas Kavaliauskas</dc:creator>
  <cp:lastModifiedBy>Vytautas Kavaliauskas</cp:lastModifiedBy>
  <cp:revision>17</cp:revision>
  <dcterms:created xsi:type="dcterms:W3CDTF">2023-04-16T19:08:49Z</dcterms:created>
  <dcterms:modified xsi:type="dcterms:W3CDTF">2023-04-17T07:06:29Z</dcterms:modified>
</cp:coreProperties>
</file>