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E209F-E9D7-1FFF-E7FA-DFCD4EE9C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7A734-BBA6-DB87-94F8-7FD67CE2E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D68C1-58B5-58BE-1165-AE53D58FE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2FF24-CACF-C9EE-2C8C-E86AA4B2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6DEA3-96E1-0D1B-49A1-943D98080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5326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91461-817E-C3DA-DD59-FFA833F42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EB6F8-B54D-DFD5-FC31-7CDE1F3FB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CFECE-F303-6679-71C0-4069265C3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F68D9-E6ED-7CD8-4EE3-E2FFAC439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3D023-9E20-D854-6B84-5D75D7728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03681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1BDFB-81CB-0B39-FF02-86EDD38E3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8E20A1-B6D5-31D4-5E66-28798C46E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6DD8E-5965-3A1D-384A-4FEA650BF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D9A3C-628F-4352-4C27-F374C1E96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2631C-58A1-B6E7-8AAA-0F8C1A1FE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26574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7AA0F-5925-7338-36F9-87BF4307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25F16-0C9B-CB17-CED4-B9F4C5AB42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21A65E-18E8-0255-7D7E-279D9AD814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6CFC0-41B7-E731-476F-9D5A65DE2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7E32A-1388-E737-4A91-79ED6A514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F08F9-4620-BD11-6C44-0D3792EE6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51003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ED17-290A-DC27-CAEB-0AF2C0934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FE4E0-68B9-BAD8-2508-53E48EB7B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1FFF0-AFCC-1FD6-C8B6-ACB156A06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B11A8D-E9CC-9CFD-F28A-E5B80700CB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D3C6A9-6CD3-0304-0ACC-0DA6464801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AA763D-D1F7-8E29-3A5E-16B06643C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1CD716-7118-C9DB-35A3-6A8F5B4F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96741D-B6D1-9EED-951A-3528E970A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68447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B3F8D-2FE8-2F17-42EA-96E5A78B6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0D7C34-124F-6BCF-FD14-2DA33496C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8E946D-32FA-2777-5298-C6130212A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BDC0DF-5E55-674A-FFDF-D921F405F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86549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9DB9D5-3D1D-1D5C-28E4-D5624C843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46F3C-908A-1483-5598-48D83B5E0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8934D-994C-8646-3816-D1E681747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4424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C02C5-AE53-A564-52D5-B18A973A2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3398C-609E-9404-D155-0CA32520C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CFCAB-8E6C-F32A-BD0D-D641B6C6A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785434-1441-CF86-86A8-9F6D6EAF8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FA294-2759-1B55-5589-B9D48FA8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0C567C-6FCE-1643-9025-228BB4A56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83496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995D4-CA32-7F4F-9C2F-0E3DEBEE8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71226E-EF82-ADE3-08AA-E8459D1189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1B575-57C7-1D8B-E1B9-42634A9A06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1B072-4370-7C83-B6FD-393266EBF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438F5A-64CD-2F00-C7B1-EA6A06225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A4642-3DAD-D81B-259C-9B2C8F8F5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3129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CC944-201E-819B-58F5-DCC60ECE5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7C4473-DDA0-4566-FAF2-E6883559D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74E63-B148-7DD5-0CE7-02F27623A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E5345-9383-9969-6F75-2DB0E5C12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09FA2-24A1-BA50-924F-8D6F22365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61181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C9F496-6CD2-40B9-11F5-3A6DE8A8AB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3E1D95-933F-815C-8D52-ED0BE621B5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ACF42-C3E0-2F18-D7A0-D1293C65D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0E6C2-8197-89AD-DC35-7894D5366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59580-FB7F-CB22-B8B1-EB9CF049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52166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C75AA6-8880-CCF2-FA17-19D87B145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83419-4576-9BD3-10D7-DC8A04B2E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80902-F9BF-B58C-03EC-F8D25098A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9A97E-0023-4632-B987-1D57453DA246}" type="datetimeFigureOut">
              <a:rPr lang="lt-LT" smtClean="0"/>
              <a:t>2023-05-15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BCA48-24F7-C2CA-AB02-27A8E016BD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FC432-292F-9777-1416-BEDE41A79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8D30B-B8EC-484D-96E9-8D6D05EB21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6972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ree Photo of Clear Glass Measuring Cup Lot Stock Photo">
            <a:extLst>
              <a:ext uri="{FF2B5EF4-FFF2-40B4-BE49-F238E27FC236}">
                <a16:creationId xmlns:a16="http://schemas.microsoft.com/office/drawing/2014/main" id="{EDCD45DE-963A-0514-A64D-4014F4F91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5" r="22941" b="5413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BB4992-D3A9-6DC0-2441-347787DCA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lt-LT" sz="4800"/>
              <a:t>Patarimai iš analizinės chemijos laboratorijos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85DE96-328A-CE2E-652A-38FDAE2B1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lt-LT" sz="200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773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0876A4-A388-F94E-7D87-6CDCBC98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lt-LT" sz="3100"/>
              <a:t>Stiklinius mėgintuvėlius keisti plastikiniais mėgintuvėliais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B3C8C-A15C-2079-284C-25469A6C1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2000" dirty="0"/>
              <a:t>Plastikinių mėgintuvėlių privalumai: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Nedūžta.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Mažas tūris – mažai sunaudojamų reagentų.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Lengva išplauti.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Labai pigūs. 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Atlaiko šildymą vandens vonelėje.</a:t>
            </a:r>
          </a:p>
          <a:p>
            <a:pPr marL="514350" indent="-514350">
              <a:buFont typeface="+mj-lt"/>
              <a:buAutoNum type="arabicPeriod"/>
            </a:pPr>
            <a:endParaRPr lang="lt-LT" sz="2000" dirty="0"/>
          </a:p>
          <a:p>
            <a:pPr marL="0" indent="0">
              <a:buNone/>
            </a:pPr>
            <a:r>
              <a:rPr lang="lt-LT" sz="2000" dirty="0"/>
              <a:t>Trūkumai: negalima kaitinti liepsna, neatlaiko organinių tirpiklių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78BB2E5-EC22-96DA-A9CE-75DF33D95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H="1" flipV="1">
            <a:off x="8040785" y="643234"/>
            <a:ext cx="2267949" cy="559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05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0AFDB-E6B2-CA0E-E610-7A6EC8BF7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Plastikinių mėgintuvėlių kainos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815C2-751B-639E-4DE1-43C9CC031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4-5 ml nuo 29,40 € iki 43,62 €  (1000 vnt.)</a:t>
            </a:r>
          </a:p>
          <a:p>
            <a:pPr marL="0" indent="0">
              <a:buNone/>
            </a:pPr>
            <a:r>
              <a:rPr lang="lt-LT" dirty="0"/>
              <a:t>10 ml 36,42 € (500 vnt.)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12261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Freeform: Shape 308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99E040-6B6D-0F72-3206-752BD7AE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lt-LT" dirty="0"/>
              <a:t>Pastero pipetės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F9BFD-D66B-A6B9-445B-2B2DDCEF3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/>
              <a:t>Privalumai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Mokiniai jas labai mėgsta.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Lengva dozuoti skystį lašais.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Patogu plauti.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Pigu. (apie 15€ už 500 vnt.)</a:t>
            </a:r>
          </a:p>
          <a:p>
            <a:pPr marL="514350" indent="-514350">
              <a:buFont typeface="+mj-lt"/>
              <a:buAutoNum type="arabicPeriod"/>
            </a:pPr>
            <a:endParaRPr lang="lt-LT" sz="2000" dirty="0"/>
          </a:p>
        </p:txBody>
      </p:sp>
      <p:pic>
        <p:nvPicPr>
          <p:cNvPr id="3074" name="Picture 2" descr="&lt;pastero pipetės&gt;">
            <a:extLst>
              <a:ext uri="{FF2B5EF4-FFF2-40B4-BE49-F238E27FC236}">
                <a16:creationId xmlns:a16="http://schemas.microsoft.com/office/drawing/2014/main" id="{867CACE4-660C-4BEC-4060-3DAB17157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9367" y="2831323"/>
            <a:ext cx="4788505" cy="246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Freeform: Shape 308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6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Freeform: Shape 4104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09A8DC-2572-92CC-9E6C-15087F1EC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lt-LT" dirty="0"/>
              <a:t>Dažniausios klaidos, trumpinančios kriaušių tarnavimo trukmę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206D4-2526-EB89-7E07-CB43B32C4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/>
              <a:t>Atkreipti mokinių dėmesį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Grūdama per giliai.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000" dirty="0"/>
              <a:t>Pritraukiama skysčio į vidų (dažnai dėl to, kad kriaušė ne iki galo įkišta į tirpalą).</a:t>
            </a:r>
          </a:p>
          <a:p>
            <a:pPr marL="514350" indent="-514350">
              <a:buFont typeface="+mj-lt"/>
              <a:buAutoNum type="arabicPeriod"/>
            </a:pPr>
            <a:endParaRPr lang="lt-LT" sz="2000" dirty="0"/>
          </a:p>
        </p:txBody>
      </p:sp>
      <p:pic>
        <p:nvPicPr>
          <p:cNvPr id="4098" name="Picture 2" descr="Įsiurbėjas pipetei su 3 vožtuvais">
            <a:extLst>
              <a:ext uri="{FF2B5EF4-FFF2-40B4-BE49-F238E27FC236}">
                <a16:creationId xmlns:a16="http://schemas.microsoft.com/office/drawing/2014/main" id="{9A3CCF79-50DD-DB90-BCBC-FFD87CA4A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0070" y="2184914"/>
            <a:ext cx="4507098" cy="375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Freeform: Shape 4106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3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9" name="Freeform: Shape 5128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3113AE-570A-212F-8195-E6E7269DA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lt-LT" dirty="0" err="1"/>
              <a:t>Biurečių</a:t>
            </a:r>
            <a:r>
              <a:rPr lang="lt-LT" dirty="0"/>
              <a:t> </a:t>
            </a:r>
            <a:r>
              <a:rPr lang="lt-LT" dirty="0" err="1"/>
              <a:t>dūžimas</a:t>
            </a:r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DC148-2ECD-6A39-7923-DBAAAD1E5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/>
              <a:t>Beveik visi </a:t>
            </a:r>
            <a:r>
              <a:rPr lang="lt-LT" sz="2000" dirty="0" err="1"/>
              <a:t>biurečių</a:t>
            </a:r>
            <a:r>
              <a:rPr lang="lt-LT" sz="2000" dirty="0"/>
              <a:t> dūžiai įvyksta arba tvirtinant </a:t>
            </a:r>
            <a:r>
              <a:rPr lang="lt-LT" sz="2000" dirty="0" err="1"/>
              <a:t>biuretes</a:t>
            </a:r>
            <a:r>
              <a:rPr lang="lt-LT" sz="2000" dirty="0"/>
              <a:t> prie stovo arba jas nuimant. </a:t>
            </a:r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r>
              <a:rPr lang="lt-LT" sz="2000" dirty="0"/>
              <a:t>Rekomendacija:</a:t>
            </a:r>
          </a:p>
          <a:p>
            <a:pPr marL="0" indent="0">
              <a:buNone/>
            </a:pPr>
            <a:r>
              <a:rPr lang="lt-LT" sz="2000" dirty="0"/>
              <a:t>Ypač atkreipti mokinių dėmesį į tai arba laikyti </a:t>
            </a:r>
            <a:r>
              <a:rPr lang="lt-LT" sz="2000" dirty="0" err="1"/>
              <a:t>biuretes</a:t>
            </a:r>
            <a:r>
              <a:rPr lang="lt-LT" sz="2000" dirty="0"/>
              <a:t> visada </a:t>
            </a:r>
            <a:r>
              <a:rPr lang="lt-LT" sz="2000"/>
              <a:t>pritvirtintas stovuose.</a:t>
            </a:r>
            <a:endParaRPr lang="lt-LT" sz="2000" dirty="0"/>
          </a:p>
        </p:txBody>
      </p:sp>
      <p:pic>
        <p:nvPicPr>
          <p:cNvPr id="5122" name="Picture 2" descr="Biuretė su PTFE kraneliu, A klasė">
            <a:extLst>
              <a:ext uri="{FF2B5EF4-FFF2-40B4-BE49-F238E27FC236}">
                <a16:creationId xmlns:a16="http://schemas.microsoft.com/office/drawing/2014/main" id="{86358284-E2D0-C52D-5748-BB3FCB16E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41494" y="661916"/>
            <a:ext cx="4163066" cy="555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90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155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Patarimai iš analizinės chemijos laboratorijos</vt:lpstr>
      <vt:lpstr>Stiklinius mėgintuvėlius keisti plastikiniais mėgintuvėliais</vt:lpstr>
      <vt:lpstr>Plastikinių mėgintuvėlių kainos</vt:lpstr>
      <vt:lpstr>Pastero pipetės</vt:lpstr>
      <vt:lpstr>Dažniausios klaidos, trumpinančios kriaušių tarnavimo trukmę</vt:lpstr>
      <vt:lpstr>Biurečių dūžimas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Patarimai iš analizinės chemijos laboratorijos</dc:title>
  <dc:creator>Vytautas Kavaliauskas</dc:creator>
  <cp:lastModifiedBy>Vytautas Kavaliauskas</cp:lastModifiedBy>
  <cp:revision>3</cp:revision>
  <dcterms:created xsi:type="dcterms:W3CDTF">2023-05-15T05:57:00Z</dcterms:created>
  <dcterms:modified xsi:type="dcterms:W3CDTF">2023-05-15T06:24:45Z</dcterms:modified>
</cp:coreProperties>
</file>