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8" r:id="rId8"/>
    <p:sldId id="266" r:id="rId9"/>
    <p:sldId id="262" r:id="rId10"/>
    <p:sldId id="263" r:id="rId11"/>
    <p:sldId id="264" r:id="rId12"/>
    <p:sldId id="267" r:id="rId13"/>
    <p:sldId id="268" r:id="rId14"/>
    <p:sldId id="265" r:id="rId15"/>
    <p:sldId id="269" r:id="rId16"/>
    <p:sldId id="270" r:id="rId17"/>
    <p:sldId id="271" r:id="rId18"/>
    <p:sldId id="272" r:id="rId19"/>
    <p:sldId id="273" r:id="rId20"/>
    <p:sldId id="274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F9D97-13F4-EBDB-A440-27A5B79846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D4DF8D-CDD6-4761-4638-0AAF5E31C9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A0916-F7DB-EC74-4648-D8175AB15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658C0-4233-4E64-91C6-915C89B0760D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F00B2-00D0-C6F3-E132-67992A2B6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16E2F-CE3A-6BFE-BD54-64229A9DE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3AB47-0114-4CD8-BA10-6D05BBBA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59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B6446-1E30-C116-7CFD-A91DBE363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376B6-E387-6EB8-0A03-D5AA84E08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14DBD1-E3B4-E39B-26FF-F2DCC392A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658C0-4233-4E64-91C6-915C89B0760D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CB0BC-05DE-D90F-577F-6FD8FBE20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4B3C8-5B70-09BA-8B89-09570E117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3AB47-0114-4CD8-BA10-6D05BBBA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04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E5D3E-BD91-D282-BB4B-A7E7C1B3F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74D623-D484-6190-2B65-B60399493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FDCCF9-91FE-94AE-7B9A-02472183E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658C0-4233-4E64-91C6-915C89B0760D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64022C-D70B-23F0-C7B8-BE7EA01CA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11D55-9EFE-95CE-C623-A04DEE70C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3AB47-0114-4CD8-BA10-6D05BBBA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07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B1303-8A64-6D01-DC56-9679A71EE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CB427-CC33-1225-EEFD-6B966BAFA8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D375B0-7162-49DA-3DAC-13D16E7ED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A22D5-1200-AC43-79E2-011D39A81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658C0-4233-4E64-91C6-915C89B0760D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E0C299-FD56-F3AE-D01D-F8F65E454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B64A62-7397-50FD-ED95-1E62BF8A3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3AB47-0114-4CD8-BA10-6D05BBBA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07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02FCA-F145-5600-A75C-846C431CD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6E93E6-7634-F3FE-0E6B-A27050CDC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098A25-AF11-A1CF-2F7C-145B5E67B9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89A7A0-7464-2438-74D1-3763FB84A5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DB43E3-EE2C-9A4B-9FF6-B782D51978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AE12D9-2A17-2E73-2AB5-8835A0E3B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658C0-4233-4E64-91C6-915C89B0760D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825536-BCBD-107E-46E2-FEE5CD8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11D3BE-15B6-779C-90AB-F04058A72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3AB47-0114-4CD8-BA10-6D05BBBA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430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05A20-388B-109F-D88F-9CFAF2174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FAE63E-7203-06FE-32CD-63D5CCDB6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658C0-4233-4E64-91C6-915C89B0760D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0B8946-3BA7-86F8-103F-1BD4B4223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6B0DD-28A2-3CC3-ADE6-4C5793DCC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3AB47-0114-4CD8-BA10-6D05BBBA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073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B2FC41-7936-F785-9576-84CF26E1B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658C0-4233-4E64-91C6-915C89B0760D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6BFEC6-7831-FF98-22D0-5B0C963D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87F1EA-EA37-E4F3-B4E7-791435C6A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3AB47-0114-4CD8-BA10-6D05BBBA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781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78DA0-1C78-79E1-B7A0-8A1D3C4B0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9995A-186F-A1E2-67C6-55181835A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13366-4057-AEED-BBE3-55468D6BB7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4AF33A-72BE-5325-B000-8A3CAD483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658C0-4233-4E64-91C6-915C89B0760D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7ED73C-8B8B-5A07-031D-3AF4C1259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47CA6A-FE86-3E31-2195-60EA350E1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3AB47-0114-4CD8-BA10-6D05BBBA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826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8AD5C-0BC0-9024-DB62-E9DE0577C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BCC146-697F-88E4-52D7-85F9FFCC0B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A916D-0B56-5F84-A3EB-9A4886030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4D9481-B27A-D8D1-B116-330D9DFE8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658C0-4233-4E64-91C6-915C89B0760D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C335ED-2464-9B6A-8B13-ECCE9A771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F245B6-C2C5-5A76-0126-15767CBDE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3AB47-0114-4CD8-BA10-6D05BBBA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902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54D04-DBDB-9947-7A73-87CD96D05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636CA-DBD7-988F-BE22-CE6DB1D9EB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0F802-DF97-9172-6A36-1B135A33E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658C0-4233-4E64-91C6-915C89B0760D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E905C-3266-B355-C24D-366E9D8B7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9D68A-AB8D-F550-0961-E292CA3EC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3AB47-0114-4CD8-BA10-6D05BBBA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69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8090F2-1B87-B990-ACA4-CEB3215B8A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F79357-04FB-A431-1741-64122412F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8EA42-6A27-97B6-B433-163E5FDDF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658C0-4233-4E64-91C6-915C89B0760D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7E2B8-ABFF-915E-6654-996BCC2ED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E3345-59BA-A2A5-BA4A-F7ECAF43C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3AB47-0114-4CD8-BA10-6D05BBBA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548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792612-41EF-33FB-4BDA-E7CBCF8E4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39ED8-7C8D-05A9-DFF9-26E52667B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71AEE8-E425-7361-F371-28D2DA466F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658C0-4233-4E64-91C6-915C89B0760D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2B25A-A626-629F-DEA9-F3E2C07BA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57B10-EC74-FE4D-E47F-580A9B557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3AB47-0114-4CD8-BA10-6D05BBBAC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55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4B0305-6943-5065-6649-3D224B7952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241" y="1008993"/>
            <a:ext cx="9231410" cy="3542045"/>
          </a:xfrm>
        </p:spPr>
        <p:txBody>
          <a:bodyPr anchor="b">
            <a:normAutofit/>
          </a:bodyPr>
          <a:lstStyle/>
          <a:p>
            <a:pPr algn="l"/>
            <a:r>
              <a:rPr lang="lt-LT" sz="8100"/>
              <a:t>Tiriamieji darbai turint labai mažai priemonių</a:t>
            </a:r>
            <a:endParaRPr lang="en-US" sz="81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3A75B5-279B-9BE3-A4B8-2418EC3F65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241" y="4582814"/>
            <a:ext cx="7132335" cy="1312657"/>
          </a:xfrm>
        </p:spPr>
        <p:txBody>
          <a:bodyPr anchor="t">
            <a:normAutofit/>
          </a:bodyPr>
          <a:lstStyle/>
          <a:p>
            <a:pPr algn="l"/>
            <a:r>
              <a:rPr lang="lt-LT" dirty="0"/>
              <a:t>Alternatyva titravimui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169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BDC9F-C4F8-D96F-EDAD-6EF33A07F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Šiandien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7905F-9CCE-7A09-F6AC-756CADBD2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Pašnekėsime kaip galime pakeisti titravimą</a:t>
            </a:r>
          </a:p>
          <a:p>
            <a:r>
              <a:rPr lang="lt-LT" dirty="0"/>
              <a:t>Aptarsime kur šį metodą galime pritaikyti.</a:t>
            </a:r>
          </a:p>
          <a:p>
            <a:r>
              <a:rPr lang="lt-LT" dirty="0"/>
              <a:t>Atliksime 4 laboratorinius darbus.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01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90D01200-0224-43C5-AB38-FB4D16B73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38EE27-A66F-5B6B-8A00-0A9F33D44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en-US" sz="5200"/>
              <a:t>Titravimas puikus metodas</a:t>
            </a:r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728A44A4-A002-4A88-9FC9-1D0566C97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3E7D5C7B-DD16-401B-85CE-4AAA2A4F5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52038-DD16-5C22-DC48-8072B2D38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68770" cy="28254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dirty="0" err="1"/>
              <a:t>Titruojant</a:t>
            </a:r>
            <a:r>
              <a:rPr lang="en-US" sz="2200" dirty="0"/>
              <a:t> </a:t>
            </a:r>
            <a:r>
              <a:rPr lang="en-US" sz="2200" dirty="0" err="1"/>
              <a:t>galime</a:t>
            </a:r>
            <a:r>
              <a:rPr lang="en-US" sz="2200" dirty="0"/>
              <a:t> </a:t>
            </a:r>
            <a:r>
              <a:rPr lang="en-US" sz="2200" dirty="0" err="1"/>
              <a:t>nustatyti</a:t>
            </a:r>
            <a:r>
              <a:rPr lang="en-US" sz="2200" dirty="0"/>
              <a:t> </a:t>
            </a:r>
            <a:r>
              <a:rPr lang="lt-LT" sz="2200" dirty="0"/>
              <a:t>įvairių junginių koncentracijas. Tačiau iškyla ir sunkumų: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200" dirty="0"/>
              <a:t>Įranga nėra labai pigi. 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200" dirty="0"/>
              <a:t>Išmokti tinkamai titruoti užima laiko. Įprastai mokiniai ir studentai pirmus titravimus atlieka visiškai prastai, padarydami milžiniškas paklaidas.</a:t>
            </a:r>
          </a:p>
          <a:p>
            <a:pPr marL="0" indent="0">
              <a:buNone/>
            </a:pPr>
            <a:r>
              <a:rPr lang="lt-LT" sz="2200" b="1" dirty="0"/>
              <a:t>Mokiniams sunkiausia suprasti principą, kad turime „sugauti“ lašą, nuo kurio pasikeičia spalva. Pradedantieji titruoja ne lašais, o srove.</a:t>
            </a:r>
            <a:endParaRPr lang="en-US" sz="2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E6779C-1454-5339-667D-18706826A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259" y="601133"/>
            <a:ext cx="1325300" cy="558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90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FA40C2-CED5-B69F-D70A-8327EB267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lt-LT" sz="3800" dirty="0"/>
              <a:t>Titravimo alternatyvos</a:t>
            </a:r>
            <a:endParaRPr lang="en-US" sz="3800" dirty="0"/>
          </a:p>
        </p:txBody>
      </p:sp>
      <p:sp>
        <p:nvSpPr>
          <p:cNvPr id="1033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8591F-7EF4-0A1D-6C6F-025B32E23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1700"/>
              <a:t>1 variantas – švirkštas </a:t>
            </a:r>
          </a:p>
          <a:p>
            <a:pPr marL="0" indent="0">
              <a:buNone/>
            </a:pPr>
            <a:endParaRPr lang="lt-LT" sz="1700"/>
          </a:p>
          <a:p>
            <a:pPr marL="0" indent="0">
              <a:buNone/>
            </a:pPr>
            <a:r>
              <a:rPr lang="lt-LT" sz="1700"/>
              <a:t>Pliusai: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1700"/>
              <a:t>Labai pigu.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1700"/>
              <a:t>Aiškiai laša lašai. </a:t>
            </a:r>
          </a:p>
          <a:p>
            <a:pPr marL="514350" indent="-514350">
              <a:buFont typeface="+mj-lt"/>
              <a:buAutoNum type="arabicPeriod"/>
            </a:pPr>
            <a:endParaRPr lang="lt-LT" sz="1700"/>
          </a:p>
          <a:p>
            <a:pPr marL="0" indent="0">
              <a:buNone/>
            </a:pPr>
            <a:r>
              <a:rPr lang="lt-LT" sz="1700"/>
              <a:t>Minusai: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1700"/>
              <a:t>Nėra labai tikslūs.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1700"/>
              <a:t>Mokiniai gali įsidurti</a:t>
            </a:r>
          </a:p>
          <a:p>
            <a:pPr marL="514350" indent="-514350">
              <a:buFont typeface="+mj-lt"/>
              <a:buAutoNum type="arabicPeriod"/>
            </a:pPr>
            <a:endParaRPr lang="lt-LT" sz="1700"/>
          </a:p>
          <a:p>
            <a:pPr marL="514350" indent="-514350">
              <a:buFont typeface="+mj-lt"/>
              <a:buAutoNum type="arabicPeriod"/>
            </a:pPr>
            <a:endParaRPr lang="en-US" sz="1700"/>
          </a:p>
        </p:txBody>
      </p:sp>
      <p:pic>
        <p:nvPicPr>
          <p:cNvPr id="1026" name="Picture 2" descr="Švirkštas rašalui (10 ml)">
            <a:extLst>
              <a:ext uri="{FF2B5EF4-FFF2-40B4-BE49-F238E27FC236}">
                <a16:creationId xmlns:a16="http://schemas.microsoft.com/office/drawing/2014/main" id="{955D9337-8AC4-7C90-707D-AAE6DA820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960920"/>
            <a:ext cx="6903720" cy="493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85F517-F143-2782-6228-175987894BC3}"/>
              </a:ext>
            </a:extLst>
          </p:cNvPr>
          <p:cNvSpPr txBox="1"/>
          <p:nvPr/>
        </p:nvSpPr>
        <p:spPr>
          <a:xfrm>
            <a:off x="8346459" y="5069840"/>
            <a:ext cx="39674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/>
              <a:t>Nuotrauka</a:t>
            </a:r>
            <a:r>
              <a:rPr lang="en-US" sz="1050" dirty="0"/>
              <a:t> </a:t>
            </a:r>
            <a:r>
              <a:rPr lang="en-US" sz="1050" dirty="0" err="1"/>
              <a:t>i</a:t>
            </a:r>
            <a:r>
              <a:rPr lang="lt-LT" sz="1050" dirty="0"/>
              <a:t>š https://e-kasetes.lt/Kasetes-pildymo-svirkstas-10ml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40455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2B01E9-8527-8AC0-5A75-637910651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lt-LT" sz="3000"/>
              <a:t>Geresnė alternatyva – lašinimas Pastero pipete</a:t>
            </a:r>
            <a:endParaRPr lang="en-US" sz="300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51F98-A484-1353-884E-F684ABE92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502920"/>
            <a:ext cx="6894576" cy="1463040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sz="2000"/>
              <a:t>Kolba pasveriama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000"/>
              <a:t>Pastero pipete lašinama kol indikatoriaus spalva pasikeičia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000"/>
              <a:t>Kolba vėl pasveriama ir apskaičiuojama kiek g reagentų sunaudota</a:t>
            </a:r>
            <a:endParaRPr lang="en-US" sz="2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6130AF-74C5-972F-D242-DB5299F25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" y="2428210"/>
            <a:ext cx="10917936" cy="368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17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3D047-44C4-BB8E-05D3-339646CE0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Privalumai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B344A-2B11-C44A-FFBD-724D8B9FC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dirty="0"/>
              <a:t>Tikslumas. Svarstyklės sveria 0,01 g tikslumu, </a:t>
            </a:r>
            <a:r>
              <a:rPr lang="lt-LT" dirty="0" err="1"/>
              <a:t>biuretės</a:t>
            </a:r>
            <a:r>
              <a:rPr lang="lt-LT" dirty="0"/>
              <a:t> graduotos kas 0,1 ml.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Reikia labai mažai priemonių.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Mokiniams lengvai suprantamas principas, kad indikatoriaus spalva pasikeičia nuo 1 lašo. 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Analizė greitesnė. 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Atkreipti dėmesį: geriau ruošti tirpalą sveriant (pavyzdžiui 5 g medžiagos + 195 g vandens), nei molinės koncentracijos tirpalą.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11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71749E-C8F1-5ECA-8040-0DFFF5089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6390"/>
            <a:ext cx="6155988" cy="1182927"/>
          </a:xfrm>
        </p:spPr>
        <p:txBody>
          <a:bodyPr anchor="b">
            <a:normAutofit/>
          </a:bodyPr>
          <a:lstStyle/>
          <a:p>
            <a:r>
              <a:rPr lang="lt-LT" sz="5600"/>
              <a:t>Patarimas</a:t>
            </a:r>
            <a:endParaRPr lang="en-US" sz="5600"/>
          </a:p>
        </p:txBody>
      </p:sp>
      <p:cxnSp>
        <p:nvCxnSpPr>
          <p:cNvPr id="17" name="Straight Connector 11">
            <a:extLst>
              <a:ext uri="{FF2B5EF4-FFF2-40B4-BE49-F238E27FC236}">
                <a16:creationId xmlns:a16="http://schemas.microsoft.com/office/drawing/2014/main" id="{7EB498BD-8089-4626-91EA-4978EBE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56DEF-A615-EC79-1603-150831217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776" y="2829330"/>
            <a:ext cx="6190412" cy="334445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000">
                <a:solidFill>
                  <a:schemeClr val="tx1">
                    <a:alpha val="80000"/>
                  </a:schemeClr>
                </a:solidFill>
              </a:rPr>
              <a:t>Norint paaiškinti kaip titruoti, naudinga visų pirma atlikti darbą su Pastero pipetėmis.</a:t>
            </a:r>
            <a:endParaRPr lang="en-US" sz="200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406043-DA08-29DB-42D2-635F36097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433" y="1336390"/>
            <a:ext cx="2344843" cy="4837394"/>
          </a:xfrm>
          <a:prstGeom prst="rect">
            <a:avLst/>
          </a:prstGeom>
        </p:spPr>
      </p:pic>
      <p:sp>
        <p:nvSpPr>
          <p:cNvPr id="14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4552" y="189928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6862" y="218992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804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4B0305-6943-5065-6649-3D224B7952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241" y="1008993"/>
            <a:ext cx="9231410" cy="3542045"/>
          </a:xfrm>
        </p:spPr>
        <p:txBody>
          <a:bodyPr anchor="b">
            <a:normAutofit/>
          </a:bodyPr>
          <a:lstStyle/>
          <a:p>
            <a:pPr algn="l"/>
            <a:r>
              <a:rPr lang="lt-LT" sz="5500" dirty="0"/>
              <a:t>Šiandienos laboratoriniai darbai ir jų pritaikymas tiriamuosiuose bei projektiniuose darbuose ir pamokose</a:t>
            </a:r>
            <a:endParaRPr lang="en-US" sz="5500" dirty="0"/>
          </a:p>
        </p:txBody>
      </p:sp>
    </p:spTree>
    <p:extLst>
      <p:ext uri="{BB962C8B-B14F-4D97-AF65-F5344CB8AC3E}">
        <p14:creationId xmlns:p14="http://schemas.microsoft.com/office/powerpoint/2010/main" val="3288558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85903B-D535-1B94-3AC3-71F563855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t-LT" sz="4200"/>
              <a:t>Rūgštingumo nustatymas maiste</a:t>
            </a:r>
            <a:endParaRPr lang="en-US" sz="4200"/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51365-C370-1FD0-8C8F-ED55FD192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/>
              <a:t>Pramonėje rūgštingumas matuojamas praktiškai kiekviename maisto produkte. Pagal tai galima nustatyti įvairias maisto savybes. </a:t>
            </a:r>
            <a:endParaRPr lang="en-US" sz="2200"/>
          </a:p>
        </p:txBody>
      </p:sp>
      <p:pic>
        <p:nvPicPr>
          <p:cNvPr id="2050" name="Picture 2" descr="Customer In Queue To Pay For Shopping At Supermarket Checkout">
            <a:extLst>
              <a:ext uri="{FF2B5EF4-FFF2-40B4-BE49-F238E27FC236}">
                <a16:creationId xmlns:a16="http://schemas.microsoft.com/office/drawing/2014/main" id="{AFF40ACB-D5DB-696C-97F4-1FA587950D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" r="30700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510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74B1D-AB80-D485-AB5B-35061DE5D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Kokių reagentų reikės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70FCA-BDEF-1ACF-2B08-FF7B04F67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NaOH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Jei nereikia didelio grynumo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err="1"/>
              <a:t>Fenolftaleino</a:t>
            </a:r>
            <a:r>
              <a:rPr lang="lt-LT" dirty="0"/>
              <a:t> tirpalo (leidžiamas mokykloje)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446132-4C69-973D-5B69-CBC12E00A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252" y="1559504"/>
            <a:ext cx="8545147" cy="13255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5003FC-0227-CC2F-0643-9C00A8470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9680" y="3119120"/>
            <a:ext cx="6791142" cy="6852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58CE5B-3466-8D2F-BFE6-FE69B3B49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6353" y="4817033"/>
            <a:ext cx="8474174" cy="177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656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EF7FD3-261B-8BC5-A306-1EFE32A90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lt-LT" sz="5400"/>
              <a:t>Šiandien atliksime</a:t>
            </a:r>
            <a:endParaRPr lang="en-US" sz="5400"/>
          </a:p>
        </p:txBody>
      </p:sp>
      <p:sp>
        <p:nvSpPr>
          <p:cNvPr id="308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A71F8-2C08-5C81-3250-0160AEF1C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200" dirty="0"/>
              <a:t>Varškės rūgštingumo nustatymą ir laikymo sąlygų įtaką jam. </a:t>
            </a:r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r>
              <a:rPr lang="lt-LT" sz="2200" dirty="0"/>
              <a:t>Galimi tyrimai:</a:t>
            </a:r>
          </a:p>
          <a:p>
            <a:pPr marL="514350" indent="-514350">
              <a:buAutoNum type="arabicPeriod"/>
            </a:pPr>
            <a:r>
              <a:rPr lang="lt-LT" sz="2200" dirty="0"/>
              <a:t>Kaip </a:t>
            </a:r>
            <a:r>
              <a:rPr lang="lt-LT" sz="2200" dirty="0" err="1"/>
              <a:t>keičiais</a:t>
            </a:r>
            <a:r>
              <a:rPr lang="lt-LT" sz="2200" dirty="0"/>
              <a:t> įvairių pieno produktų rūgštingumas priklausomai nuo laikymo sąlygų.</a:t>
            </a:r>
          </a:p>
          <a:p>
            <a:pPr marL="514350" indent="-514350">
              <a:buAutoNum type="arabicPeriod"/>
            </a:pPr>
            <a:r>
              <a:rPr lang="lt-LT" sz="2200" dirty="0"/>
              <a:t>Kaip keičiasi natūralaus ir pasterizuoto pieno rūgštingumas.</a:t>
            </a:r>
          </a:p>
          <a:p>
            <a:pPr marL="514350" indent="-514350">
              <a:buAutoNum type="arabicPeriod"/>
            </a:pPr>
            <a:r>
              <a:rPr lang="lt-LT" sz="2200" dirty="0"/>
              <a:t>Įvairių maisto produktų rūgštingumo tyrimas.</a:t>
            </a:r>
          </a:p>
          <a:p>
            <a:pPr marL="514350" indent="-514350">
              <a:buAutoNum type="arabicPeriod"/>
            </a:pPr>
            <a:endParaRPr lang="en-US" sz="2200" dirty="0"/>
          </a:p>
        </p:txBody>
      </p:sp>
      <p:pic>
        <p:nvPicPr>
          <p:cNvPr id="3074" name="Picture 2" descr="Varškė – Vikipedija">
            <a:extLst>
              <a:ext uri="{FF2B5EF4-FFF2-40B4-BE49-F238E27FC236}">
                <a16:creationId xmlns:a16="http://schemas.microsoft.com/office/drawing/2014/main" id="{1736F07A-F392-D4C0-2F25-605BC1AC0B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7" r="9191" b="2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601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44CBB4-595B-8CCC-E04E-EB483308C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lt-LT" sz="5400"/>
              <a:t>Šiandien atliksime</a:t>
            </a:r>
            <a:endParaRPr lang="en-US" sz="5400"/>
          </a:p>
        </p:txBody>
      </p:sp>
      <p:sp>
        <p:nvSpPr>
          <p:cNvPr id="410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C77C0-4436-EB77-AD0A-BF4BD39B9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lt-LT" sz="2200" dirty="0"/>
              <a:t>Oksalo rūgšties kiekio rabarbaruose nustatymas.</a:t>
            </a:r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r>
              <a:rPr lang="lt-LT" sz="2200" dirty="0"/>
              <a:t>Rabarbarai buvo sutrinti, užpilti karštu distiliuotu vandeniu. Gautas ekstraktas raudonos spalvos. </a:t>
            </a:r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r>
              <a:rPr lang="lt-LT" sz="2200" dirty="0"/>
              <a:t>Panaudosime aktyvintą anglį, spalvos pašalinimui.</a:t>
            </a:r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4098" name="Picture 2" descr="Free Rhubarb Fruit photo and picture">
            <a:extLst>
              <a:ext uri="{FF2B5EF4-FFF2-40B4-BE49-F238E27FC236}">
                <a16:creationId xmlns:a16="http://schemas.microsoft.com/office/drawing/2014/main" id="{57488191-58F4-6FFF-FB35-2DDFE0C0F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435551"/>
            <a:ext cx="6903720" cy="398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84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1" name="Rectangle 512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476BC9-5FAE-20F6-40A4-2B82AFEAC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t-LT" sz="5400"/>
              <a:t>Galimi tyrimai</a:t>
            </a:r>
            <a:endParaRPr lang="en-US" sz="5400"/>
          </a:p>
        </p:txBody>
      </p:sp>
      <p:sp>
        <p:nvSpPr>
          <p:cNvPr id="513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2EF82-5070-ACFF-EBCA-E67F258DA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/>
              <a:t>Ar rabarbarų uogienėje daug oksalo rūgšties? </a:t>
            </a:r>
          </a:p>
          <a:p>
            <a:pPr marL="0" indent="0">
              <a:buNone/>
            </a:pPr>
            <a:r>
              <a:rPr lang="lt-LT" sz="2200"/>
              <a:t>Kas atsitinka verdant rabarbarus: oksalo rūgštis lieka rabarbaruose, oksalo rūgštis pereina į vandenį, oksalo rūgštis skyla?</a:t>
            </a:r>
            <a:endParaRPr lang="en-US" sz="2200"/>
          </a:p>
        </p:txBody>
      </p:sp>
      <p:pic>
        <p:nvPicPr>
          <p:cNvPr id="5122" name="Picture 2" descr="Free Rhubarb Jam photo and picture">
            <a:extLst>
              <a:ext uri="{FF2B5EF4-FFF2-40B4-BE49-F238E27FC236}">
                <a16:creationId xmlns:a16="http://schemas.microsoft.com/office/drawing/2014/main" id="{EC684526-F40D-3172-646E-3B7165A55E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61" r="-1" b="5165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81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FC633-28FC-3317-6DCF-785BFDFDE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Idėjos pamokoms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EBC81-36D1-E5CB-B4CB-1698199A1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dirty="0"/>
              <a:t>Laboratorinis darbas: nustatoma rūgšties ar hidroksido koncentracija. 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Ištiriamas maisto produktas ir apskaičiuojamas rūgšties kiekis jame.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Atliekamas maisto produkto ekstrakto arba „ekstrakto“ tyrimas.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81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5E3EF2-DC3E-03D3-FD34-4C7601260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t-LT" sz="5400" dirty="0"/>
              <a:t>Šiandien tirsime</a:t>
            </a:r>
            <a:endParaRPr lang="en-US" sz="5400" dirty="0"/>
          </a:p>
        </p:txBody>
      </p:sp>
      <p:sp>
        <p:nvSpPr>
          <p:cNvPr id="615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89B5-598D-49A4-4C6F-B1FEC9157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/>
              <a:t>Vandens kietumą. </a:t>
            </a:r>
          </a:p>
          <a:p>
            <a:pPr marL="0" indent="0">
              <a:buNone/>
            </a:pPr>
            <a:r>
              <a:rPr lang="lt-LT" sz="2200"/>
              <a:t>Tai svarbi vandens charakteristika. Pagal ją nustatoma kiek druskos naudoti indaplovėse. Vilniaus vandenys netiria vandens kietumo. </a:t>
            </a:r>
            <a:endParaRPr lang="en-US" sz="2200"/>
          </a:p>
        </p:txBody>
      </p:sp>
      <p:pic>
        <p:nvPicPr>
          <p:cNvPr id="6146" name="Picture 2" descr="white ceramic plate on black dishwasher">
            <a:extLst>
              <a:ext uri="{FF2B5EF4-FFF2-40B4-BE49-F238E27FC236}">
                <a16:creationId xmlns:a16="http://schemas.microsoft.com/office/drawing/2014/main" id="{A7F07526-EF6C-35FE-62D9-FF609930DF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52" r="-1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863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0B0C23-27F8-D536-07FF-9D89C84E4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t-LT" sz="5400"/>
              <a:t>Šiandien tirsime</a:t>
            </a:r>
            <a:endParaRPr lang="en-US" sz="5400"/>
          </a:p>
        </p:txBody>
      </p:sp>
      <p:sp>
        <p:nvSpPr>
          <p:cNvPr id="717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7D252-6FE0-8273-2F92-80049D6E5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/>
              <a:t>Kalcio kiekį natūraliame, neapdorotame (žaliame) piene ir parduotuvėje parduodamame piene. </a:t>
            </a:r>
            <a:endParaRPr lang="en-US" sz="2200"/>
          </a:p>
        </p:txBody>
      </p:sp>
      <p:pic>
        <p:nvPicPr>
          <p:cNvPr id="7170" name="Picture 2" descr="white candle in black holder">
            <a:extLst>
              <a:ext uri="{FF2B5EF4-FFF2-40B4-BE49-F238E27FC236}">
                <a16:creationId xmlns:a16="http://schemas.microsoft.com/office/drawing/2014/main" id="{8E4E21F3-8B34-BEB2-706D-795BA4101C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16" r="2" b="4820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479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3FA6C-E1C8-04BA-84F9-4FB4D0430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Reikalingi reagentai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DE9B0-CDD7-FE8A-E0E8-E2292CDBBE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EDTA </a:t>
            </a:r>
            <a:r>
              <a:rPr lang="lt-LT" dirty="0" err="1"/>
              <a:t>dinatrio</a:t>
            </a:r>
            <a:r>
              <a:rPr lang="lt-LT" dirty="0"/>
              <a:t> druska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9917A4-F391-4305-7E31-57FA2CE57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228" y="2297332"/>
            <a:ext cx="10897544" cy="22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93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9E46D-FEC1-78BE-A1A0-B8B1DC848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Reikalingi reagentai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F8939-BFE1-6F0E-31A6-EEE658833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Amoniakinis buferinis tirpalas. Ruoštis:</a:t>
            </a:r>
          </a:p>
          <a:p>
            <a:pPr marL="0" indent="0">
              <a:buNone/>
            </a:pPr>
            <a:r>
              <a:rPr lang="lt-LT" dirty="0"/>
              <a:t>10 g NH</a:t>
            </a:r>
            <a:r>
              <a:rPr lang="lt-LT" baseline="-25000" dirty="0"/>
              <a:t>4</a:t>
            </a:r>
            <a:r>
              <a:rPr lang="lt-LT" dirty="0"/>
              <a:t>Cl užpilti 50 ml </a:t>
            </a:r>
            <a:r>
              <a:rPr lang="lt-LT" dirty="0" err="1"/>
              <a:t>konc</a:t>
            </a:r>
            <a:r>
              <a:rPr lang="lt-LT" dirty="0"/>
              <a:t>. amoniako ir skiesti iki 500 ml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Arba pirkti: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29CC21-6265-5A86-711C-EF3D4983D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08" y="3751480"/>
            <a:ext cx="10988992" cy="230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26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DEAD9-EFDC-5635-733E-A594FF3C9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Reikalingi reagentai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7F8F8-BD97-4A8F-87E5-B3D39F91E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err="1"/>
              <a:t>Eriochromo</a:t>
            </a:r>
            <a:r>
              <a:rPr lang="lt-LT" dirty="0"/>
              <a:t> juodojo T indikatorius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5BEF1D-70C7-4BE6-F664-6C24E3B62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44671"/>
            <a:ext cx="8321761" cy="180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04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94DB4-73F2-9772-DBF3-0D945BEC2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Galimi tyrimai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D878D-2293-AECE-950F-38E266892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dirty="0"/>
              <a:t>Kalcio ir magnio kiekis įvairių Vilniaus rajonų vandentiekio vandenyje. 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Kalcio ir magnio kiekis įvairiose vandens telkiniuose. 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Virinimo įtaka vandens kietumui. Vandens kietumo šalinimas. 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Kalcio nustatymas įvairių rūšių piene ir pieno produktuose.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93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FC633-28FC-3317-6DCF-785BFDFDE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Idėjos pamokoms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EBC81-36D1-E5CB-B4CB-1698199A1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dirty="0"/>
              <a:t>Iš namų atsinešto vandens kietumo nustatymas. 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Kalcio nustatymas piene.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38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521</Words>
  <Application>Microsoft Office PowerPoint</Application>
  <PresentationFormat>Widescreen</PresentationFormat>
  <Paragraphs>91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Tiriamieji darbai turint labai mažai priemonių</vt:lpstr>
      <vt:lpstr>Šiandien</vt:lpstr>
      <vt:lpstr>Titravimas puikus metodas</vt:lpstr>
      <vt:lpstr>Titravimo alternatyvos</vt:lpstr>
      <vt:lpstr>Geresnė alternatyva – lašinimas Pastero pipete</vt:lpstr>
      <vt:lpstr>Privalumai</vt:lpstr>
      <vt:lpstr>Patarimas</vt:lpstr>
      <vt:lpstr>Šiandienos laboratoriniai darbai ir jų pritaikymas tiriamuosiuose bei projektiniuose darbuose ir pamokose</vt:lpstr>
      <vt:lpstr>Rūgštingumo nustatymas maiste</vt:lpstr>
      <vt:lpstr>Kokių reagentų reikės</vt:lpstr>
      <vt:lpstr>Šiandien atliksime</vt:lpstr>
      <vt:lpstr>Šiandien atliksime</vt:lpstr>
      <vt:lpstr>Galimi tyrimai</vt:lpstr>
      <vt:lpstr>Idėjos pamokoms</vt:lpstr>
      <vt:lpstr>Šiandien tirsime</vt:lpstr>
      <vt:lpstr>Šiandien tirsime</vt:lpstr>
      <vt:lpstr>Reikalingi reagentai</vt:lpstr>
      <vt:lpstr>Reikalingi reagentai</vt:lpstr>
      <vt:lpstr>Reikalingi reagentai</vt:lpstr>
      <vt:lpstr>Galimi tyrimai</vt:lpstr>
      <vt:lpstr>Idėjos pamokoms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Vytautas Kavaliauskas</dc:creator>
  <cp:lastModifiedBy>Vytautas Kavaliauskas</cp:lastModifiedBy>
  <cp:revision>24</cp:revision>
  <dcterms:created xsi:type="dcterms:W3CDTF">2023-05-02T06:12:58Z</dcterms:created>
  <dcterms:modified xsi:type="dcterms:W3CDTF">2023-05-02T12:36:39Z</dcterms:modified>
</cp:coreProperties>
</file>