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10" r:id="rId2"/>
    <p:sldMasterId id="2147483739" r:id="rId3"/>
  </p:sldMasterIdLst>
  <p:notesMasterIdLst>
    <p:notesMasterId r:id="rId83"/>
  </p:notesMasterIdLst>
  <p:handoutMasterIdLst>
    <p:handoutMasterId r:id="rId84"/>
  </p:handoutMasterIdLst>
  <p:sldIdLst>
    <p:sldId id="318" r:id="rId4"/>
    <p:sldId id="324" r:id="rId5"/>
    <p:sldId id="365" r:id="rId6"/>
    <p:sldId id="383" r:id="rId7"/>
    <p:sldId id="409" r:id="rId8"/>
    <p:sldId id="385" r:id="rId9"/>
    <p:sldId id="403" r:id="rId10"/>
    <p:sldId id="386" r:id="rId11"/>
    <p:sldId id="388" r:id="rId12"/>
    <p:sldId id="387" r:id="rId13"/>
    <p:sldId id="390" r:id="rId14"/>
    <p:sldId id="389" r:id="rId15"/>
    <p:sldId id="384" r:id="rId16"/>
    <p:sldId id="404" r:id="rId17"/>
    <p:sldId id="406" r:id="rId18"/>
    <p:sldId id="407" r:id="rId19"/>
    <p:sldId id="391" r:id="rId20"/>
    <p:sldId id="392" r:id="rId21"/>
    <p:sldId id="408" r:id="rId22"/>
    <p:sldId id="402" r:id="rId23"/>
    <p:sldId id="393" r:id="rId24"/>
    <p:sldId id="399" r:id="rId25"/>
    <p:sldId id="410" r:id="rId26"/>
    <p:sldId id="412" r:id="rId27"/>
    <p:sldId id="413" r:id="rId28"/>
    <p:sldId id="411" r:id="rId29"/>
    <p:sldId id="420" r:id="rId30"/>
    <p:sldId id="414" r:id="rId31"/>
    <p:sldId id="418" r:id="rId32"/>
    <p:sldId id="419" r:id="rId33"/>
    <p:sldId id="422" r:id="rId34"/>
    <p:sldId id="425" r:id="rId35"/>
    <p:sldId id="421" r:id="rId36"/>
    <p:sldId id="423" r:id="rId37"/>
    <p:sldId id="424" r:id="rId38"/>
    <p:sldId id="427" r:id="rId39"/>
    <p:sldId id="450" r:id="rId40"/>
    <p:sldId id="431" r:id="rId41"/>
    <p:sldId id="451" r:id="rId42"/>
    <p:sldId id="426" r:id="rId43"/>
    <p:sldId id="452" r:id="rId44"/>
    <p:sldId id="453" r:id="rId45"/>
    <p:sldId id="432" r:id="rId46"/>
    <p:sldId id="429" r:id="rId47"/>
    <p:sldId id="430" r:id="rId48"/>
    <p:sldId id="445" r:id="rId49"/>
    <p:sldId id="464" r:id="rId50"/>
    <p:sldId id="455" r:id="rId51"/>
    <p:sldId id="448" r:id="rId52"/>
    <p:sldId id="454" r:id="rId53"/>
    <p:sldId id="460" r:id="rId54"/>
    <p:sldId id="457" r:id="rId55"/>
    <p:sldId id="458" r:id="rId56"/>
    <p:sldId id="459" r:id="rId57"/>
    <p:sldId id="461" r:id="rId58"/>
    <p:sldId id="465" r:id="rId59"/>
    <p:sldId id="462" r:id="rId60"/>
    <p:sldId id="467" r:id="rId61"/>
    <p:sldId id="433" r:id="rId62"/>
    <p:sldId id="436" r:id="rId63"/>
    <p:sldId id="442" r:id="rId64"/>
    <p:sldId id="463" r:id="rId65"/>
    <p:sldId id="434" r:id="rId66"/>
    <p:sldId id="443" r:id="rId67"/>
    <p:sldId id="444" r:id="rId68"/>
    <p:sldId id="437" r:id="rId69"/>
    <p:sldId id="438" r:id="rId70"/>
    <p:sldId id="439" r:id="rId71"/>
    <p:sldId id="446" r:id="rId72"/>
    <p:sldId id="398" r:id="rId73"/>
    <p:sldId id="441" r:id="rId74"/>
    <p:sldId id="447" r:id="rId75"/>
    <p:sldId id="440" r:id="rId76"/>
    <p:sldId id="466" r:id="rId77"/>
    <p:sldId id="394" r:id="rId78"/>
    <p:sldId id="381" r:id="rId79"/>
    <p:sldId id="405" r:id="rId80"/>
    <p:sldId id="415" r:id="rId81"/>
    <p:sldId id="416" r:id="rId8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  <a:srgbClr val="1C63BA"/>
    <a:srgbClr val="3D278D"/>
    <a:srgbClr val="3333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85199" autoAdjust="0"/>
  </p:normalViewPr>
  <p:slideViewPr>
    <p:cSldViewPr snapToGrid="0">
      <p:cViewPr varScale="1">
        <p:scale>
          <a:sx n="74" d="100"/>
          <a:sy n="74" d="100"/>
        </p:scale>
        <p:origin x="98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E3AA63-8A57-44FA-8C51-3DCFD80F3FBD}" type="doc">
      <dgm:prSet loTypeId="urn:microsoft.com/office/officeart/2005/8/layout/orgChart1" loCatId="hierarchy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lt-LT"/>
        </a:p>
      </dgm:t>
    </dgm:pt>
    <dgm:pt modelId="{8D2FFF44-DD23-4D80-A942-2C088BC9E3EF}">
      <dgm:prSet phldrT="[Text]" custT="1"/>
      <dgm:spPr>
        <a:solidFill>
          <a:srgbClr val="FFFF00"/>
        </a:solidFill>
      </dgm:spPr>
      <dgm:t>
        <a:bodyPr/>
        <a:lstStyle/>
        <a:p>
          <a:r>
            <a:rPr lang="lt-LT" sz="2800" b="1" dirty="0" smtClean="0">
              <a:solidFill>
                <a:schemeClr val="tx1"/>
              </a:solidFill>
            </a:rPr>
            <a:t>E</a:t>
          </a:r>
          <a:r>
            <a:rPr lang="en-US" sz="2800" b="1" dirty="0" smtClean="0">
              <a:solidFill>
                <a:schemeClr val="tx1"/>
              </a:solidFill>
            </a:rPr>
            <a:t>LEKTRODAI</a:t>
          </a:r>
          <a:endParaRPr lang="lt-LT" sz="2800" b="1" dirty="0">
            <a:solidFill>
              <a:schemeClr val="tx1"/>
            </a:solidFill>
          </a:endParaRPr>
        </a:p>
      </dgm:t>
    </dgm:pt>
    <dgm:pt modelId="{175F82F2-827E-4A4B-857F-7B32912A8062}" type="parTrans" cxnId="{F01A261A-0092-44D9-9D0C-7783ED37D3CA}">
      <dgm:prSet/>
      <dgm:spPr/>
      <dgm:t>
        <a:bodyPr/>
        <a:lstStyle/>
        <a:p>
          <a:endParaRPr lang="lt-LT"/>
        </a:p>
      </dgm:t>
    </dgm:pt>
    <dgm:pt modelId="{AEDE7EBB-0A04-4C7B-BBA1-356FC08FD509}" type="sibTrans" cxnId="{F01A261A-0092-44D9-9D0C-7783ED37D3CA}">
      <dgm:prSet/>
      <dgm:spPr/>
      <dgm:t>
        <a:bodyPr/>
        <a:lstStyle/>
        <a:p>
          <a:endParaRPr lang="lt-LT"/>
        </a:p>
      </dgm:t>
    </dgm:pt>
    <dgm:pt modelId="{FA337EDF-CFCD-41AE-B6F1-D8E039C65FE2}" type="asst">
      <dgm:prSet phldrT="[Text]" custT="1"/>
      <dgm:spPr>
        <a:solidFill>
          <a:srgbClr val="FF0000"/>
        </a:solidFill>
      </dgm:spPr>
      <dgm:t>
        <a:bodyPr/>
        <a:lstStyle/>
        <a:p>
          <a:r>
            <a:rPr lang="lt-LT" sz="2000" b="1" dirty="0" smtClean="0"/>
            <a:t>MIKRO</a:t>
          </a:r>
          <a:r>
            <a:rPr lang="lt-LT" sz="2000" dirty="0" smtClean="0"/>
            <a:t>ELE</a:t>
          </a:r>
          <a:r>
            <a:rPr lang="en-US" sz="2000" dirty="0" smtClean="0"/>
            <a:t>KTRODAI</a:t>
          </a:r>
          <a:endParaRPr lang="lt-LT" sz="2000" dirty="0"/>
        </a:p>
      </dgm:t>
    </dgm:pt>
    <dgm:pt modelId="{85222257-4001-4280-9ECA-88CE8B7FBC4B}" type="parTrans" cxnId="{1AC567EE-7238-42F9-AC1F-E15156216C0D}">
      <dgm:prSet/>
      <dgm:spPr/>
      <dgm:t>
        <a:bodyPr/>
        <a:lstStyle/>
        <a:p>
          <a:endParaRPr lang="lt-LT" sz="2000"/>
        </a:p>
      </dgm:t>
    </dgm:pt>
    <dgm:pt modelId="{A01F422A-2047-4F53-8C6F-38BDD230E599}" type="sibTrans" cxnId="{1AC567EE-7238-42F9-AC1F-E15156216C0D}">
      <dgm:prSet/>
      <dgm:spPr/>
      <dgm:t>
        <a:bodyPr/>
        <a:lstStyle/>
        <a:p>
          <a:endParaRPr lang="lt-LT"/>
        </a:p>
      </dgm:t>
    </dgm:pt>
    <dgm:pt modelId="{754C0357-6ECB-4DE4-84A7-A748EF750408}" type="asst">
      <dgm:prSet phldrT="[Text]" custT="1"/>
      <dgm:spPr>
        <a:solidFill>
          <a:srgbClr val="009900"/>
        </a:solidFill>
      </dgm:spPr>
      <dgm:t>
        <a:bodyPr/>
        <a:lstStyle/>
        <a:p>
          <a:r>
            <a:rPr lang="lt-LT" sz="2000" b="1" dirty="0" smtClean="0"/>
            <a:t>MAKRO</a:t>
          </a:r>
          <a:r>
            <a:rPr lang="lt-LT" sz="2000" dirty="0" smtClean="0"/>
            <a:t>E</a:t>
          </a:r>
          <a:r>
            <a:rPr lang="en-US" sz="2000" dirty="0" smtClean="0"/>
            <a:t>LEKTRODAI</a:t>
          </a:r>
          <a:endParaRPr lang="lt-LT" sz="2000" dirty="0"/>
        </a:p>
      </dgm:t>
    </dgm:pt>
    <dgm:pt modelId="{1C17B9E4-8585-4A3D-9300-A0689B6623D2}" type="parTrans" cxnId="{E9C7829E-DFA3-467F-BA24-157FC7167A92}">
      <dgm:prSet/>
      <dgm:spPr/>
      <dgm:t>
        <a:bodyPr/>
        <a:lstStyle/>
        <a:p>
          <a:endParaRPr lang="lt-LT" sz="2000"/>
        </a:p>
      </dgm:t>
    </dgm:pt>
    <dgm:pt modelId="{58ED167C-AF01-4029-89D6-4318F060C23D}" type="sibTrans" cxnId="{E9C7829E-DFA3-467F-BA24-157FC7167A92}">
      <dgm:prSet/>
      <dgm:spPr/>
      <dgm:t>
        <a:bodyPr/>
        <a:lstStyle/>
        <a:p>
          <a:endParaRPr lang="lt-LT"/>
        </a:p>
      </dgm:t>
    </dgm:pt>
    <dgm:pt modelId="{DFC5318D-AD59-402E-B2AA-D987574D6B98}" type="pres">
      <dgm:prSet presAssocID="{D4E3AA63-8A57-44FA-8C51-3DCFD80F3FB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140F5120-5900-4B1B-9E5B-729893761913}" type="pres">
      <dgm:prSet presAssocID="{8D2FFF44-DD23-4D80-A942-2C088BC9E3EF}" presName="hierRoot1" presStyleCnt="0">
        <dgm:presLayoutVars>
          <dgm:hierBranch val="init"/>
        </dgm:presLayoutVars>
      </dgm:prSet>
      <dgm:spPr/>
    </dgm:pt>
    <dgm:pt modelId="{2D894A62-02BD-400D-9ABB-98B33D7C7BA8}" type="pres">
      <dgm:prSet presAssocID="{8D2FFF44-DD23-4D80-A942-2C088BC9E3EF}" presName="rootComposite1" presStyleCnt="0"/>
      <dgm:spPr/>
    </dgm:pt>
    <dgm:pt modelId="{C28BEC54-36E0-4DCA-8D06-DD6F074D7A8E}" type="pres">
      <dgm:prSet presAssocID="{8D2FFF44-DD23-4D80-A942-2C088BC9E3EF}" presName="rootText1" presStyleLbl="node0" presStyleIdx="0" presStyleCnt="1" custScaleX="91210" custScaleY="30268" custLinFactNeighborX="-1410" custLinFactNeighborY="-2575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E3F7179-5FED-4E65-AAB0-20BDB9C5E886}" type="pres">
      <dgm:prSet presAssocID="{8D2FFF44-DD23-4D80-A942-2C088BC9E3EF}" presName="rootConnector1" presStyleLbl="node1" presStyleIdx="0" presStyleCnt="0"/>
      <dgm:spPr/>
      <dgm:t>
        <a:bodyPr/>
        <a:lstStyle/>
        <a:p>
          <a:endParaRPr lang="lt-LT"/>
        </a:p>
      </dgm:t>
    </dgm:pt>
    <dgm:pt modelId="{2300AB09-0917-4169-ADF3-C554A93D51FB}" type="pres">
      <dgm:prSet presAssocID="{8D2FFF44-DD23-4D80-A942-2C088BC9E3EF}" presName="hierChild2" presStyleCnt="0"/>
      <dgm:spPr/>
    </dgm:pt>
    <dgm:pt modelId="{D094E213-C0E7-4AED-9BE2-8CFDC03F892C}" type="pres">
      <dgm:prSet presAssocID="{8D2FFF44-DD23-4D80-A942-2C088BC9E3EF}" presName="hierChild3" presStyleCnt="0"/>
      <dgm:spPr/>
    </dgm:pt>
    <dgm:pt modelId="{9EBA564E-96EA-420C-A1FA-A9BE956AE92B}" type="pres">
      <dgm:prSet presAssocID="{85222257-4001-4280-9ECA-88CE8B7FBC4B}" presName="Name111" presStyleLbl="parChTrans1D2" presStyleIdx="0" presStyleCnt="2" custSzX="2306719"/>
      <dgm:spPr/>
      <dgm:t>
        <a:bodyPr/>
        <a:lstStyle/>
        <a:p>
          <a:endParaRPr lang="lt-LT"/>
        </a:p>
      </dgm:t>
    </dgm:pt>
    <dgm:pt modelId="{05C86D8F-7237-4124-BABC-F6DF6AD9294C}" type="pres">
      <dgm:prSet presAssocID="{FA337EDF-CFCD-41AE-B6F1-D8E039C65FE2}" presName="hierRoot3" presStyleCnt="0">
        <dgm:presLayoutVars>
          <dgm:hierBranch val="init"/>
        </dgm:presLayoutVars>
      </dgm:prSet>
      <dgm:spPr/>
    </dgm:pt>
    <dgm:pt modelId="{060041DE-B00A-4105-A116-EF910E684C05}" type="pres">
      <dgm:prSet presAssocID="{FA337EDF-CFCD-41AE-B6F1-D8E039C65FE2}" presName="rootComposite3" presStyleCnt="0"/>
      <dgm:spPr/>
    </dgm:pt>
    <dgm:pt modelId="{0342F81B-5778-4553-BF7A-AB2490BC1882}" type="pres">
      <dgm:prSet presAssocID="{FA337EDF-CFCD-41AE-B6F1-D8E039C65FE2}" presName="rootText3" presStyleLbl="asst1" presStyleIdx="0" presStyleCnt="2" custScaleX="76668" custScaleY="27946" custLinFactNeighborX="-11736" custLinFactNeighborY="-8540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7C7340F0-47A8-431C-A4EE-C15DBB7D019D}" type="pres">
      <dgm:prSet presAssocID="{FA337EDF-CFCD-41AE-B6F1-D8E039C65FE2}" presName="rootConnector3" presStyleLbl="asst1" presStyleIdx="0" presStyleCnt="2"/>
      <dgm:spPr/>
      <dgm:t>
        <a:bodyPr/>
        <a:lstStyle/>
        <a:p>
          <a:endParaRPr lang="lt-LT"/>
        </a:p>
      </dgm:t>
    </dgm:pt>
    <dgm:pt modelId="{F804A492-F084-4163-B9EB-21D4DC98B512}" type="pres">
      <dgm:prSet presAssocID="{FA337EDF-CFCD-41AE-B6F1-D8E039C65FE2}" presName="hierChild6" presStyleCnt="0"/>
      <dgm:spPr/>
    </dgm:pt>
    <dgm:pt modelId="{8A3D9A73-FF62-44F6-8FE3-845CA9E0651B}" type="pres">
      <dgm:prSet presAssocID="{FA337EDF-CFCD-41AE-B6F1-D8E039C65FE2}" presName="hierChild7" presStyleCnt="0"/>
      <dgm:spPr/>
    </dgm:pt>
    <dgm:pt modelId="{13651691-C8BF-4479-B20D-728BEB5365C0}" type="pres">
      <dgm:prSet presAssocID="{1C17B9E4-8585-4A3D-9300-A0689B6623D2}" presName="Name111" presStyleLbl="parChTrans1D2" presStyleIdx="1" presStyleCnt="2" custSzX="2546682"/>
      <dgm:spPr/>
      <dgm:t>
        <a:bodyPr/>
        <a:lstStyle/>
        <a:p>
          <a:endParaRPr lang="lt-LT"/>
        </a:p>
      </dgm:t>
    </dgm:pt>
    <dgm:pt modelId="{C4D67402-A1E3-49FA-A329-E2F3CC964085}" type="pres">
      <dgm:prSet presAssocID="{754C0357-6ECB-4DE4-84A7-A748EF750408}" presName="hierRoot3" presStyleCnt="0">
        <dgm:presLayoutVars>
          <dgm:hierBranch val="init"/>
        </dgm:presLayoutVars>
      </dgm:prSet>
      <dgm:spPr/>
    </dgm:pt>
    <dgm:pt modelId="{2EB26656-5502-429A-AB51-C083CF23486A}" type="pres">
      <dgm:prSet presAssocID="{754C0357-6ECB-4DE4-84A7-A748EF750408}" presName="rootComposite3" presStyleCnt="0"/>
      <dgm:spPr/>
    </dgm:pt>
    <dgm:pt modelId="{EBA5C46E-04E4-4AF8-9B00-03EB719543A7}" type="pres">
      <dgm:prSet presAssocID="{754C0357-6ECB-4DE4-84A7-A748EF750408}" presName="rootText3" presStyleLbl="asst1" presStyleIdx="1" presStyleCnt="2" custScaleX="70219" custScaleY="28268" custLinFactNeighborX="70" custLinFactNeighborY="-7551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0FA85667-825D-45BA-B126-21F62396A6F7}" type="pres">
      <dgm:prSet presAssocID="{754C0357-6ECB-4DE4-84A7-A748EF750408}" presName="rootConnector3" presStyleLbl="asst1" presStyleIdx="1" presStyleCnt="2"/>
      <dgm:spPr/>
      <dgm:t>
        <a:bodyPr/>
        <a:lstStyle/>
        <a:p>
          <a:endParaRPr lang="lt-LT"/>
        </a:p>
      </dgm:t>
    </dgm:pt>
    <dgm:pt modelId="{3BA01BDC-9112-40E4-8D33-56EF535FDD31}" type="pres">
      <dgm:prSet presAssocID="{754C0357-6ECB-4DE4-84A7-A748EF750408}" presName="hierChild6" presStyleCnt="0"/>
      <dgm:spPr/>
    </dgm:pt>
    <dgm:pt modelId="{A1A5999E-BF75-4844-8D2C-2168E9F88388}" type="pres">
      <dgm:prSet presAssocID="{754C0357-6ECB-4DE4-84A7-A748EF750408}" presName="hierChild7" presStyleCnt="0"/>
      <dgm:spPr/>
    </dgm:pt>
  </dgm:ptLst>
  <dgm:cxnLst>
    <dgm:cxn modelId="{8B886704-47D8-48AD-85D5-7E6FE01971C7}" type="presOf" srcId="{754C0357-6ECB-4DE4-84A7-A748EF750408}" destId="{EBA5C46E-04E4-4AF8-9B00-03EB719543A7}" srcOrd="0" destOrd="0" presId="urn:microsoft.com/office/officeart/2005/8/layout/orgChart1"/>
    <dgm:cxn modelId="{1AC567EE-7238-42F9-AC1F-E15156216C0D}" srcId="{8D2FFF44-DD23-4D80-A942-2C088BC9E3EF}" destId="{FA337EDF-CFCD-41AE-B6F1-D8E039C65FE2}" srcOrd="0" destOrd="0" parTransId="{85222257-4001-4280-9ECA-88CE8B7FBC4B}" sibTransId="{A01F422A-2047-4F53-8C6F-38BDD230E599}"/>
    <dgm:cxn modelId="{AFF6277A-F495-4F35-8B80-C10FDF2D5A4C}" type="presOf" srcId="{FA337EDF-CFCD-41AE-B6F1-D8E039C65FE2}" destId="{0342F81B-5778-4553-BF7A-AB2490BC1882}" srcOrd="0" destOrd="0" presId="urn:microsoft.com/office/officeart/2005/8/layout/orgChart1"/>
    <dgm:cxn modelId="{85C2371C-5889-4BFD-B36A-6866E8586346}" type="presOf" srcId="{D4E3AA63-8A57-44FA-8C51-3DCFD80F3FBD}" destId="{DFC5318D-AD59-402E-B2AA-D987574D6B98}" srcOrd="0" destOrd="0" presId="urn:microsoft.com/office/officeart/2005/8/layout/orgChart1"/>
    <dgm:cxn modelId="{DDF2B113-6EFC-4989-B8D2-D00F25124F2D}" type="presOf" srcId="{754C0357-6ECB-4DE4-84A7-A748EF750408}" destId="{0FA85667-825D-45BA-B126-21F62396A6F7}" srcOrd="1" destOrd="0" presId="urn:microsoft.com/office/officeart/2005/8/layout/orgChart1"/>
    <dgm:cxn modelId="{F01A261A-0092-44D9-9D0C-7783ED37D3CA}" srcId="{D4E3AA63-8A57-44FA-8C51-3DCFD80F3FBD}" destId="{8D2FFF44-DD23-4D80-A942-2C088BC9E3EF}" srcOrd="0" destOrd="0" parTransId="{175F82F2-827E-4A4B-857F-7B32912A8062}" sibTransId="{AEDE7EBB-0A04-4C7B-BBA1-356FC08FD509}"/>
    <dgm:cxn modelId="{7BF1C9C3-A0FE-4EDB-A6C8-FF769B7245B8}" type="presOf" srcId="{8D2FFF44-DD23-4D80-A942-2C088BC9E3EF}" destId="{C28BEC54-36E0-4DCA-8D06-DD6F074D7A8E}" srcOrd="0" destOrd="0" presId="urn:microsoft.com/office/officeart/2005/8/layout/orgChart1"/>
    <dgm:cxn modelId="{E9C7829E-DFA3-467F-BA24-157FC7167A92}" srcId="{8D2FFF44-DD23-4D80-A942-2C088BC9E3EF}" destId="{754C0357-6ECB-4DE4-84A7-A748EF750408}" srcOrd="1" destOrd="0" parTransId="{1C17B9E4-8585-4A3D-9300-A0689B6623D2}" sibTransId="{58ED167C-AF01-4029-89D6-4318F060C23D}"/>
    <dgm:cxn modelId="{95CB419F-4125-4FD1-94C8-9332F0AA6B3A}" type="presOf" srcId="{FA337EDF-CFCD-41AE-B6F1-D8E039C65FE2}" destId="{7C7340F0-47A8-431C-A4EE-C15DBB7D019D}" srcOrd="1" destOrd="0" presId="urn:microsoft.com/office/officeart/2005/8/layout/orgChart1"/>
    <dgm:cxn modelId="{E6266E34-6FAC-4B62-9BD3-6A36072CBC26}" type="presOf" srcId="{85222257-4001-4280-9ECA-88CE8B7FBC4B}" destId="{9EBA564E-96EA-420C-A1FA-A9BE956AE92B}" srcOrd="0" destOrd="0" presId="urn:microsoft.com/office/officeart/2005/8/layout/orgChart1"/>
    <dgm:cxn modelId="{08F14760-B06F-4CBA-B62B-CDC94D829C0F}" type="presOf" srcId="{1C17B9E4-8585-4A3D-9300-A0689B6623D2}" destId="{13651691-C8BF-4479-B20D-728BEB5365C0}" srcOrd="0" destOrd="0" presId="urn:microsoft.com/office/officeart/2005/8/layout/orgChart1"/>
    <dgm:cxn modelId="{655DE548-5912-4612-986F-D606F41726DA}" type="presOf" srcId="{8D2FFF44-DD23-4D80-A942-2C088BC9E3EF}" destId="{CE3F7179-5FED-4E65-AAB0-20BDB9C5E886}" srcOrd="1" destOrd="0" presId="urn:microsoft.com/office/officeart/2005/8/layout/orgChart1"/>
    <dgm:cxn modelId="{4A08B859-2D4C-4BC8-B95D-9185074EA0F1}" type="presParOf" srcId="{DFC5318D-AD59-402E-B2AA-D987574D6B98}" destId="{140F5120-5900-4B1B-9E5B-729893761913}" srcOrd="0" destOrd="0" presId="urn:microsoft.com/office/officeart/2005/8/layout/orgChart1"/>
    <dgm:cxn modelId="{0783DA7F-4C31-4D3D-9069-6E2F8B13E772}" type="presParOf" srcId="{140F5120-5900-4B1B-9E5B-729893761913}" destId="{2D894A62-02BD-400D-9ABB-98B33D7C7BA8}" srcOrd="0" destOrd="0" presId="urn:microsoft.com/office/officeart/2005/8/layout/orgChart1"/>
    <dgm:cxn modelId="{D1141EA6-4C55-4F02-A067-409D496B450F}" type="presParOf" srcId="{2D894A62-02BD-400D-9ABB-98B33D7C7BA8}" destId="{C28BEC54-36E0-4DCA-8D06-DD6F074D7A8E}" srcOrd="0" destOrd="0" presId="urn:microsoft.com/office/officeart/2005/8/layout/orgChart1"/>
    <dgm:cxn modelId="{4755B67E-7F2B-427A-98C5-A89D2C264601}" type="presParOf" srcId="{2D894A62-02BD-400D-9ABB-98B33D7C7BA8}" destId="{CE3F7179-5FED-4E65-AAB0-20BDB9C5E886}" srcOrd="1" destOrd="0" presId="urn:microsoft.com/office/officeart/2005/8/layout/orgChart1"/>
    <dgm:cxn modelId="{52011801-C4D0-488F-9C19-5983244E9FE4}" type="presParOf" srcId="{140F5120-5900-4B1B-9E5B-729893761913}" destId="{2300AB09-0917-4169-ADF3-C554A93D51FB}" srcOrd="1" destOrd="0" presId="urn:microsoft.com/office/officeart/2005/8/layout/orgChart1"/>
    <dgm:cxn modelId="{A7E00FD8-617B-4F1D-914B-05B8C3A46A50}" type="presParOf" srcId="{140F5120-5900-4B1B-9E5B-729893761913}" destId="{D094E213-C0E7-4AED-9BE2-8CFDC03F892C}" srcOrd="2" destOrd="0" presId="urn:microsoft.com/office/officeart/2005/8/layout/orgChart1"/>
    <dgm:cxn modelId="{8B229B7B-8405-435A-AB3A-16E5337710E6}" type="presParOf" srcId="{D094E213-C0E7-4AED-9BE2-8CFDC03F892C}" destId="{9EBA564E-96EA-420C-A1FA-A9BE956AE92B}" srcOrd="0" destOrd="0" presId="urn:microsoft.com/office/officeart/2005/8/layout/orgChart1"/>
    <dgm:cxn modelId="{3F00E2E1-BCAE-4C65-B55A-E347CA27E2FE}" type="presParOf" srcId="{D094E213-C0E7-4AED-9BE2-8CFDC03F892C}" destId="{05C86D8F-7237-4124-BABC-F6DF6AD9294C}" srcOrd="1" destOrd="0" presId="urn:microsoft.com/office/officeart/2005/8/layout/orgChart1"/>
    <dgm:cxn modelId="{A862DEE9-91F7-4C0B-ABA9-571DF1B8447A}" type="presParOf" srcId="{05C86D8F-7237-4124-BABC-F6DF6AD9294C}" destId="{060041DE-B00A-4105-A116-EF910E684C05}" srcOrd="0" destOrd="0" presId="urn:microsoft.com/office/officeart/2005/8/layout/orgChart1"/>
    <dgm:cxn modelId="{19A250D3-9431-49DB-A99D-3356B7C03161}" type="presParOf" srcId="{060041DE-B00A-4105-A116-EF910E684C05}" destId="{0342F81B-5778-4553-BF7A-AB2490BC1882}" srcOrd="0" destOrd="0" presId="urn:microsoft.com/office/officeart/2005/8/layout/orgChart1"/>
    <dgm:cxn modelId="{53EAB792-1DAB-4863-9870-3E0B812659A0}" type="presParOf" srcId="{060041DE-B00A-4105-A116-EF910E684C05}" destId="{7C7340F0-47A8-431C-A4EE-C15DBB7D019D}" srcOrd="1" destOrd="0" presId="urn:microsoft.com/office/officeart/2005/8/layout/orgChart1"/>
    <dgm:cxn modelId="{F1E9AAEE-3116-49C5-A0EE-D61CF0ED0641}" type="presParOf" srcId="{05C86D8F-7237-4124-BABC-F6DF6AD9294C}" destId="{F804A492-F084-4163-B9EB-21D4DC98B512}" srcOrd="1" destOrd="0" presId="urn:microsoft.com/office/officeart/2005/8/layout/orgChart1"/>
    <dgm:cxn modelId="{AE6ECB4E-9014-4DF1-AEFB-2EE8C025CF4E}" type="presParOf" srcId="{05C86D8F-7237-4124-BABC-F6DF6AD9294C}" destId="{8A3D9A73-FF62-44F6-8FE3-845CA9E0651B}" srcOrd="2" destOrd="0" presId="urn:microsoft.com/office/officeart/2005/8/layout/orgChart1"/>
    <dgm:cxn modelId="{0A3EB8BF-9C9B-48D0-A4F7-C3632F960B36}" type="presParOf" srcId="{D094E213-C0E7-4AED-9BE2-8CFDC03F892C}" destId="{13651691-C8BF-4479-B20D-728BEB5365C0}" srcOrd="2" destOrd="0" presId="urn:microsoft.com/office/officeart/2005/8/layout/orgChart1"/>
    <dgm:cxn modelId="{995B08B5-574A-4AB3-9088-26F44931CB38}" type="presParOf" srcId="{D094E213-C0E7-4AED-9BE2-8CFDC03F892C}" destId="{C4D67402-A1E3-49FA-A329-E2F3CC964085}" srcOrd="3" destOrd="0" presId="urn:microsoft.com/office/officeart/2005/8/layout/orgChart1"/>
    <dgm:cxn modelId="{BBDA7C7E-7FA6-4023-8EB1-7C751338CC8E}" type="presParOf" srcId="{C4D67402-A1E3-49FA-A329-E2F3CC964085}" destId="{2EB26656-5502-429A-AB51-C083CF23486A}" srcOrd="0" destOrd="0" presId="urn:microsoft.com/office/officeart/2005/8/layout/orgChart1"/>
    <dgm:cxn modelId="{5C56998D-85FA-4FB0-9AB5-E90CAB0C9382}" type="presParOf" srcId="{2EB26656-5502-429A-AB51-C083CF23486A}" destId="{EBA5C46E-04E4-4AF8-9B00-03EB719543A7}" srcOrd="0" destOrd="0" presId="urn:microsoft.com/office/officeart/2005/8/layout/orgChart1"/>
    <dgm:cxn modelId="{288EEEC7-84B3-475D-AAFF-2B1BD1B4C49F}" type="presParOf" srcId="{2EB26656-5502-429A-AB51-C083CF23486A}" destId="{0FA85667-825D-45BA-B126-21F62396A6F7}" srcOrd="1" destOrd="0" presId="urn:microsoft.com/office/officeart/2005/8/layout/orgChart1"/>
    <dgm:cxn modelId="{B11D7943-B526-4AA0-8C1D-5E441181EB46}" type="presParOf" srcId="{C4D67402-A1E3-49FA-A329-E2F3CC964085}" destId="{3BA01BDC-9112-40E4-8D33-56EF535FDD31}" srcOrd="1" destOrd="0" presId="urn:microsoft.com/office/officeart/2005/8/layout/orgChart1"/>
    <dgm:cxn modelId="{1FD5D29B-0EC7-4CD6-BC74-185F1050B364}" type="presParOf" srcId="{C4D67402-A1E3-49FA-A329-E2F3CC964085}" destId="{A1A5999E-BF75-4844-8D2C-2168E9F883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51691-C8BF-4479-B20D-728BEB5365C0}">
      <dsp:nvSpPr>
        <dsp:cNvPr id="0" name=""/>
        <dsp:cNvSpPr/>
      </dsp:nvSpPr>
      <dsp:spPr>
        <a:xfrm>
          <a:off x="4329461" y="672059"/>
          <a:ext cx="1193245" cy="865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895"/>
              </a:lnTo>
              <a:lnTo>
                <a:pt x="1193245" y="86589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BA564E-96EA-420C-A1FA-A9BE956AE92B}">
      <dsp:nvSpPr>
        <dsp:cNvPr id="0" name=""/>
        <dsp:cNvSpPr/>
      </dsp:nvSpPr>
      <dsp:spPr>
        <a:xfrm>
          <a:off x="3404635" y="672059"/>
          <a:ext cx="924825" cy="646301"/>
        </a:xfrm>
        <a:custGeom>
          <a:avLst/>
          <a:gdLst/>
          <a:ahLst/>
          <a:cxnLst/>
          <a:rect l="0" t="0" r="0" b="0"/>
          <a:pathLst>
            <a:path>
              <a:moveTo>
                <a:pt x="924825" y="0"/>
              </a:moveTo>
              <a:lnTo>
                <a:pt x="924825" y="646301"/>
              </a:lnTo>
              <a:lnTo>
                <a:pt x="0" y="64630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BEC54-36E0-4DCA-8D06-DD6F074D7A8E}">
      <dsp:nvSpPr>
        <dsp:cNvPr id="0" name=""/>
        <dsp:cNvSpPr/>
      </dsp:nvSpPr>
      <dsp:spPr>
        <a:xfrm>
          <a:off x="2304267" y="0"/>
          <a:ext cx="4050387" cy="672059"/>
        </a:xfrm>
        <a:prstGeom prst="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b="1" kern="1200" dirty="0" smtClean="0">
              <a:solidFill>
                <a:schemeClr val="tx1"/>
              </a:solidFill>
            </a:rPr>
            <a:t>E</a:t>
          </a:r>
          <a:r>
            <a:rPr lang="en-US" sz="2800" b="1" kern="1200" dirty="0" smtClean="0">
              <a:solidFill>
                <a:schemeClr val="tx1"/>
              </a:solidFill>
            </a:rPr>
            <a:t>LEKTRODAI</a:t>
          </a:r>
          <a:endParaRPr lang="lt-LT" sz="2800" b="1" kern="1200" dirty="0">
            <a:solidFill>
              <a:schemeClr val="tx1"/>
            </a:solidFill>
          </a:endParaRPr>
        </a:p>
      </dsp:txBody>
      <dsp:txXfrm>
        <a:off x="2304267" y="0"/>
        <a:ext cx="4050387" cy="672059"/>
      </dsp:txXfrm>
    </dsp:sp>
    <dsp:sp modelId="{0342F81B-5778-4553-BF7A-AB2490BC1882}">
      <dsp:nvSpPr>
        <dsp:cNvPr id="0" name=""/>
        <dsp:cNvSpPr/>
      </dsp:nvSpPr>
      <dsp:spPr>
        <a:xfrm>
          <a:off x="18" y="1008109"/>
          <a:ext cx="3404617" cy="620502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MIKRO</a:t>
          </a:r>
          <a:r>
            <a:rPr lang="lt-LT" sz="2000" kern="1200" dirty="0" smtClean="0"/>
            <a:t>ELE</a:t>
          </a:r>
          <a:r>
            <a:rPr lang="en-US" sz="2000" kern="1200" dirty="0" smtClean="0"/>
            <a:t>KTRODAI</a:t>
          </a:r>
          <a:endParaRPr lang="lt-LT" sz="2000" kern="1200" dirty="0"/>
        </a:p>
      </dsp:txBody>
      <dsp:txXfrm>
        <a:off x="18" y="1008109"/>
        <a:ext cx="3404617" cy="620502"/>
      </dsp:txXfrm>
    </dsp:sp>
    <dsp:sp modelId="{EBA5C46E-04E4-4AF8-9B00-03EB719543A7}">
      <dsp:nvSpPr>
        <dsp:cNvPr id="0" name=""/>
        <dsp:cNvSpPr/>
      </dsp:nvSpPr>
      <dsp:spPr>
        <a:xfrm>
          <a:off x="5522707" y="1224129"/>
          <a:ext cx="3118234" cy="627652"/>
        </a:xfrm>
        <a:prstGeom prst="rect">
          <a:avLst/>
        </a:prstGeom>
        <a:solidFill>
          <a:srgbClr val="0099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/>
            <a:t>MAKRO</a:t>
          </a:r>
          <a:r>
            <a:rPr lang="lt-LT" sz="2000" kern="1200" dirty="0" smtClean="0"/>
            <a:t>E</a:t>
          </a:r>
          <a:r>
            <a:rPr lang="en-US" sz="2000" kern="1200" dirty="0" smtClean="0"/>
            <a:t>LEKTRODAI</a:t>
          </a:r>
          <a:endParaRPr lang="lt-LT" sz="2000" kern="1200" dirty="0"/>
        </a:p>
      </dsp:txBody>
      <dsp:txXfrm>
        <a:off x="5522707" y="1224129"/>
        <a:ext cx="3118234" cy="627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4B09E-C269-4746-B630-AEE284623135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09E8D-CAC1-404A-AC94-3C30E3148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838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7A8F5-F691-41EB-AF88-FE7CC8D76B24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78EAA-BA69-4396-9B1B-CD9D988FF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666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31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60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78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3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77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567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24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695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1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629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82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15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82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04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239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15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15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23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5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40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536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74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423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959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95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1163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759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3203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6773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78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217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2394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679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89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20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936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676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20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3588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536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616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8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64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03109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65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39883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66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65448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67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6551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68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12291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7F972-DEF7-43DF-B366-3680DA2B027E}" type="slidenum">
              <a:rPr lang="lt-LT" smtClean="0"/>
              <a:pPr/>
              <a:t>73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21780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19CAF3-1818-40F4-9A7E-F1A709F2BB3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1209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Rokas Buišas</a:t>
            </a:r>
            <a:endParaRPr lang="ru-RU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1E90061-5D56-4F08-8296-B0110A4B0F3B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645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0"/>
            <a:ext cx="2970720" cy="111225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7486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6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8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21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4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0"/>
            <a:ext cx="310372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PAVADINIMAS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287-6F2A-4D43-B38D-35B237DF1EC0}" type="datetime1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F7D23-0008-437E-BD76-F001E84F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59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1"/>
            <a:ext cx="2967867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ka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26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513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36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94653"/>
            <a:ext cx="3116505" cy="116684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PAVADINIMAS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6CD8-5DD6-4D99-81A1-4EDBDD23CF19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34280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C2F99-159B-48E6-AE98-2ADB311C5874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35753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5F4-3D5A-43FF-8672-66F6F32DBD7F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91674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513F3-9015-4172-8C1D-A11BC0BC90A4}" type="datetime1">
              <a:rPr lang="lt-LT" smtClean="0"/>
              <a:t>2023-05-03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9342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884B-420C-414E-B2BC-A447C37F92DC}" type="datetime1">
              <a:rPr lang="lt-LT" smtClean="0"/>
              <a:t>2023-05-03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18216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93E2E-71AB-43E3-940C-31649D1FE87D}" type="datetime1">
              <a:rPr lang="lt-LT" smtClean="0"/>
              <a:t>2023-05-03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43872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C5AF-8D0C-40D2-8B74-0EEE1CF00A35}" type="datetime1">
              <a:rPr lang="lt-LT" smtClean="0"/>
              <a:t>2023-05-03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44347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4D213-DC84-4773-AAE3-0E1B20D4EFE2}" type="datetime1">
              <a:rPr lang="lt-LT" smtClean="0"/>
              <a:t>2023-05-03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65271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AA3A-27EF-4C12-8EDB-CD06BFD627CF}" type="datetime1">
              <a:rPr lang="lt-LT" smtClean="0"/>
              <a:t>2023-05-03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91321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AF46-9A8F-4A79-A8B2-66FA664EB2D5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09114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1954-817F-4B42-9B04-D27C9B7524FF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59500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A1103-254F-45C9-8D54-B826C8256E1D}" type="datetime1">
              <a:rPr lang="lt-LT" smtClean="0"/>
              <a:t>2023-05-03</a:t>
            </a:fld>
            <a:endParaRPr lang="lt-L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 smtClean="0"/>
              <a:t>2018</a:t>
            </a:r>
            <a:endParaRPr lang="lt-L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2F47C-A348-4051-8E2C-4A58AFCBCC4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04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0" r:id="rId16"/>
    <p:sldLayoutId id="2147483731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  <p:sldLayoutId id="2147483738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2" r:id="rId16"/>
    <p:sldLayoutId id="2147483733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C38D7-808E-43D1-9E72-4DAE7B37217F}" type="datetime1">
              <a:rPr lang="lt-LT" smtClean="0"/>
              <a:t>2023-05-03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Motoneuronas 2018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D734-98E0-4103-BE94-3DE4D8FC25B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290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5" Type="http://schemas.openxmlformats.org/officeDocument/2006/relationships/image" Target="../media/image42.png"/><Relationship Id="rId4" Type="http://schemas.openxmlformats.org/officeDocument/2006/relationships/image" Target="../media/image44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5" Type="http://schemas.openxmlformats.org/officeDocument/2006/relationships/image" Target="../media/image42.png"/><Relationship Id="rId4" Type="http://schemas.openxmlformats.org/officeDocument/2006/relationships/image" Target="../media/image4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5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8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hyperlink" Target="https://backyardbrai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9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9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0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7104" y="5384863"/>
            <a:ext cx="35007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Dr. </a:t>
            </a:r>
            <a:r>
              <a:rPr lang="en-US" sz="2800" b="1" dirty="0" err="1" smtClean="0">
                <a:solidFill>
                  <a:schemeClr val="bg1"/>
                </a:solidFill>
              </a:rPr>
              <a:t>Indr</a:t>
            </a:r>
            <a:r>
              <a:rPr lang="lt-LT" sz="2800" b="1" dirty="0">
                <a:solidFill>
                  <a:schemeClr val="bg1"/>
                </a:solidFill>
              </a:rPr>
              <a:t>ė Lapeikaitė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809" y="396513"/>
            <a:ext cx="10693524" cy="2305050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lt-LT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Žmogaus </a:t>
            </a:r>
            <a:r>
              <a:rPr lang="lt-LT" b="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bioelektrinių</a:t>
            </a:r>
            <a:r>
              <a:rPr lang="lt-LT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signalų registravimas ir jo pritaikymas – </a:t>
            </a:r>
            <a:r>
              <a:rPr lang="lt-LT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EMG</a:t>
            </a:r>
            <a:r>
              <a:rPr lang="lt-LT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</a:t>
            </a:r>
            <a:r>
              <a:rPr lang="lt-LT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nervinio impulsų sklidimo </a:t>
            </a:r>
            <a:r>
              <a:rPr lang="lt-LT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greičio </a:t>
            </a:r>
            <a:r>
              <a:rPr lang="lt-LT" b="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tyrimai</a:t>
            </a:r>
            <a:endParaRPr lang="en-US" b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72733" y="5950800"/>
            <a:ext cx="3022600" cy="900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03409" y="6019880"/>
            <a:ext cx="10591924" cy="355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324" y="3643040"/>
            <a:ext cx="2282009" cy="216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918219" y="5803898"/>
            <a:ext cx="3387349" cy="440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/>
            <a:r>
              <a:rPr lang="lt-LT" sz="1800" dirty="0" smtClean="0">
                <a:solidFill>
                  <a:schemeClr val="accent1">
                    <a:lumMod val="75000"/>
                  </a:schemeClr>
                </a:solidFill>
              </a:rPr>
              <a:t>http://www.biofizika.gf.vu.lt/</a:t>
            </a:r>
            <a:endParaRPr lang="lt-LT" sz="1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9878220" y="166481"/>
            <a:ext cx="2623127" cy="1964598"/>
            <a:chOff x="7109376" y="466545"/>
            <a:chExt cx="1698076" cy="11863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377" y="466545"/>
              <a:ext cx="562551" cy="66235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109376" y="1206827"/>
              <a:ext cx="1698076" cy="446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400" b="1" dirty="0" smtClean="0"/>
                <a:t>NEUROBIOLOGIJOS</a:t>
              </a:r>
              <a:endParaRPr lang="en-US" sz="1400" b="1" dirty="0" smtClean="0"/>
            </a:p>
            <a:p>
              <a:pPr algn="ctr"/>
              <a:r>
                <a:rPr lang="lt-LT" sz="1400" b="1" dirty="0" smtClean="0"/>
                <a:t> </a:t>
              </a:r>
              <a:r>
                <a:rPr lang="lt-LT" sz="1400" b="1" dirty="0"/>
                <a:t>IR BIOFIZIKOS </a:t>
              </a:r>
              <a:endParaRPr lang="en-US" sz="1400" b="1" dirty="0" smtClean="0"/>
            </a:p>
            <a:p>
              <a:pPr algn="ctr"/>
              <a:r>
                <a:rPr lang="lt-LT" sz="1400" b="1" dirty="0" smtClean="0"/>
                <a:t>KATEDRA</a:t>
              </a:r>
              <a:endParaRPr lang="lt-LT" sz="1400" b="1" dirty="0"/>
            </a:p>
          </p:txBody>
        </p:sp>
      </p:grpSp>
      <p:pic>
        <p:nvPicPr>
          <p:cNvPr id="16" name="Content Placeholder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09" b="27862"/>
          <a:stretch/>
        </p:blipFill>
        <p:spPr>
          <a:xfrm>
            <a:off x="2181266" y="1699203"/>
            <a:ext cx="5244435" cy="1377792"/>
          </a:xfrm>
          <a:prstGeom prst="rect">
            <a:avLst/>
          </a:prstGeom>
        </p:spPr>
      </p:pic>
      <p:pic>
        <p:nvPicPr>
          <p:cNvPr id="17" name="Picture 2" descr="http://www.biofizika.gf.vu.lt/files/img/banners/725x320/6-725x32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66" y="3283054"/>
            <a:ext cx="5244435" cy="231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133600" y="6059365"/>
            <a:ext cx="10583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http://www.biofizika.gf.vu.lt/mokslas/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augaliniu-lasteliu-elektriniu-signalu-tyrimai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681" y="166481"/>
            <a:ext cx="3314987" cy="1371719"/>
          </a:xfrm>
          <a:prstGeom prst="rect">
            <a:avLst/>
          </a:prstGeom>
        </p:spPr>
      </p:pic>
      <p:pic>
        <p:nvPicPr>
          <p:cNvPr id="13" name="Picture 4" descr="http://www.biofizika.gf.vu.lt/files/img/moksliniai_tyrimai/Vilmos/Prisiurbt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19973" y="2539593"/>
            <a:ext cx="3898636" cy="221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91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70556" y="88281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</a:rPr>
              <a:t>APŠILIMAS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132" y="1670050"/>
            <a:ext cx="3727450" cy="372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92" y="1670050"/>
            <a:ext cx="5906468" cy="372745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292756" y="5484075"/>
            <a:ext cx="2152651" cy="1177786"/>
            <a:chOff x="3407056" y="5484075"/>
            <a:chExt cx="2152651" cy="1177786"/>
          </a:xfrm>
        </p:grpSpPr>
        <p:sp>
          <p:nvSpPr>
            <p:cNvPr id="17" name="TextBox 16"/>
            <p:cNvSpPr txBox="1"/>
            <p:nvPr/>
          </p:nvSpPr>
          <p:spPr>
            <a:xfrm>
              <a:off x="3407056" y="5953975"/>
              <a:ext cx="2152651" cy="70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PRID</a:t>
              </a:r>
              <a:r>
                <a:rPr lang="lt-LT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ĖTI TEKSTĄ</a:t>
              </a:r>
              <a:r>
                <a:rPr lang="en-US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/</a:t>
              </a:r>
            </a:p>
            <a:p>
              <a:r>
                <a:rPr lang="en-US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ILIUSTRACIJ</a:t>
              </a:r>
              <a:r>
                <a:rPr lang="lt-LT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Ą</a:t>
              </a:r>
              <a:endParaRPr lang="lt-LT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Up Arrow 5"/>
            <p:cNvSpPr/>
            <p:nvPr/>
          </p:nvSpPr>
          <p:spPr>
            <a:xfrm>
              <a:off x="4140200" y="5484075"/>
              <a:ext cx="558800" cy="4699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92" y="1316752"/>
            <a:ext cx="266723" cy="26672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01092" y="630262"/>
            <a:ext cx="10591924" cy="202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8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70556" y="88281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SIEKINIAI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1092" y="630262"/>
            <a:ext cx="10591924" cy="202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2899" y="1016000"/>
            <a:ext cx="105919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Suprasti</a:t>
            </a:r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bioelektrini</a:t>
            </a: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ų signalų registravimo principus</a:t>
            </a:r>
            <a:endParaRPr lang="lt-LT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Išmokti interpretuoti EMG signalą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Mokėti nustatyti nervinio impulso sklidimo greitį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Gebėti </a:t>
            </a:r>
            <a:r>
              <a:rPr lang="lt-LT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užregistuoti</a:t>
            </a: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EMG naudojantis paprasta įranga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70556" y="88281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EIGA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18028" y="630262"/>
            <a:ext cx="9758051" cy="349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935314"/>
              </p:ext>
            </p:extLst>
          </p:nvPr>
        </p:nvGraphicFramePr>
        <p:xfrm>
          <a:off x="1218028" y="1374776"/>
          <a:ext cx="9758051" cy="41452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38829">
                  <a:extLst>
                    <a:ext uri="{9D8B030D-6E8A-4147-A177-3AD203B41FA5}">
                      <a16:colId xmlns:a16="http://schemas.microsoft.com/office/drawing/2014/main" val="2321697525"/>
                    </a:ext>
                  </a:extLst>
                </a:gridCol>
                <a:gridCol w="7819222">
                  <a:extLst>
                    <a:ext uri="{9D8B030D-6E8A-4147-A177-3AD203B41FA5}">
                      <a16:colId xmlns:a16="http://schemas.microsoft.com/office/drawing/2014/main" val="13184558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0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30</a:t>
                      </a:r>
                      <a:r>
                        <a:rPr lang="en-US" sz="2800" baseline="0" dirty="0" smtClean="0"/>
                        <a:t> min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Bioelektrini</a:t>
                      </a:r>
                      <a:r>
                        <a:rPr lang="lt-LT" sz="2800" dirty="0" smtClean="0"/>
                        <a:t>ų</a:t>
                      </a:r>
                      <a:r>
                        <a:rPr lang="lt-LT" sz="2800" baseline="0" dirty="0" smtClean="0"/>
                        <a:t> signalų registravimas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2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30 min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Raumens</a:t>
                      </a:r>
                      <a:r>
                        <a:rPr lang="lt-LT" sz="2800" baseline="0" dirty="0" smtClean="0"/>
                        <a:t> susitraukimo valdymas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33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30 min</a:t>
                      </a: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err="1" smtClean="0"/>
                        <a:t>ElektroMioGramos</a:t>
                      </a:r>
                      <a:r>
                        <a:rPr lang="lt-LT" sz="2800" dirty="0" smtClean="0"/>
                        <a:t> registravimas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3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/>
                        <a:t>30 min.</a:t>
                      </a:r>
                      <a:endParaRPr lang="en-US" sz="2800" dirty="0" smtClean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Pertrauka</a:t>
                      </a:r>
                      <a:endParaRPr lang="en-US" sz="2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8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30 min.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Nervinio</a:t>
                      </a:r>
                      <a:r>
                        <a:rPr lang="lt-LT" sz="2800" baseline="0" dirty="0" smtClean="0"/>
                        <a:t> impulso sklidimo greičio tyrimas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96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30 min.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EMG </a:t>
                      </a:r>
                      <a:r>
                        <a:rPr lang="lt-LT" sz="2800" dirty="0" err="1" smtClean="0"/>
                        <a:t>geristravimas</a:t>
                      </a:r>
                      <a:r>
                        <a:rPr lang="lt-LT" sz="2800" dirty="0" smtClean="0"/>
                        <a:t> paprasta įranga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30 min.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dirty="0" smtClean="0"/>
                        <a:t>Aptarimas </a:t>
                      </a:r>
                      <a:r>
                        <a:rPr lang="en-US" sz="2800" dirty="0" smtClean="0"/>
                        <a:t>/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diskusija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88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 smtClean="0">
                <a:solidFill>
                  <a:schemeClr val="bg1"/>
                </a:solidFill>
              </a:rPr>
              <a:t>Bio</a:t>
            </a:r>
            <a:r>
              <a:rPr lang="lt-LT" sz="3200" b="1" u="sng" dirty="0" err="1" smtClean="0">
                <a:solidFill>
                  <a:schemeClr val="bg1"/>
                </a:solidFill>
              </a:rPr>
              <a:t>elektrinių</a:t>
            </a:r>
            <a:r>
              <a:rPr lang="lt-LT" sz="3200" b="1" dirty="0" smtClean="0">
                <a:solidFill>
                  <a:schemeClr val="bg1"/>
                </a:solidFill>
              </a:rPr>
              <a:t> signalų registravimo pagrindai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9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 smtClean="0">
                <a:solidFill>
                  <a:schemeClr val="bg1"/>
                </a:solidFill>
              </a:rPr>
              <a:t>Bioelektrinių</a:t>
            </a:r>
            <a:r>
              <a:rPr lang="lt-LT" sz="3200" b="1" dirty="0" smtClean="0">
                <a:solidFill>
                  <a:schemeClr val="bg1"/>
                </a:solidFill>
              </a:rPr>
              <a:t> </a:t>
            </a:r>
            <a:r>
              <a:rPr lang="lt-LT" sz="3200" b="1" dirty="0" err="1" smtClean="0">
                <a:solidFill>
                  <a:schemeClr val="bg1"/>
                </a:solidFill>
              </a:rPr>
              <a:t>signal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lt-LT" sz="3200" b="1" dirty="0" smtClean="0">
                <a:solidFill>
                  <a:schemeClr val="bg1"/>
                </a:solidFill>
              </a:rPr>
              <a:t>šaltiniai</a:t>
            </a:r>
            <a:r>
              <a:rPr lang="en-US" sz="3200" b="1" dirty="0" smtClean="0">
                <a:solidFill>
                  <a:schemeClr val="bg1"/>
                </a:solidFill>
              </a:rPr>
              <a:t>?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928044" y="1244147"/>
            <a:ext cx="8280920" cy="4895757"/>
            <a:chOff x="1928044" y="1244147"/>
            <a:chExt cx="8280920" cy="4895757"/>
          </a:xfrm>
        </p:grpSpPr>
        <p:pic>
          <p:nvPicPr>
            <p:cNvPr id="53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33502" y="1658483"/>
              <a:ext cx="1406710" cy="1405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AutoShape 14"/>
            <p:cNvSpPr>
              <a:spLocks noChangeArrowheads="1"/>
            </p:cNvSpPr>
            <p:nvPr/>
          </p:nvSpPr>
          <p:spPr bwMode="auto">
            <a:xfrm rot="17656269">
              <a:off x="3225346" y="1465329"/>
              <a:ext cx="962019" cy="1644641"/>
            </a:xfrm>
            <a:prstGeom prst="triangle">
              <a:avLst>
                <a:gd name="adj" fmla="val 56406"/>
              </a:avLst>
            </a:prstGeom>
            <a:solidFill>
              <a:srgbClr val="C0C0C0">
                <a:alpha val="4196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55" name="Picture 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00252" y="2191739"/>
              <a:ext cx="1144581" cy="116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6" name="Group 55"/>
            <p:cNvGrpSpPr/>
            <p:nvPr/>
          </p:nvGrpSpPr>
          <p:grpSpPr>
            <a:xfrm>
              <a:off x="2089076" y="3147569"/>
              <a:ext cx="1476000" cy="661965"/>
              <a:chOff x="1816093" y="3983957"/>
              <a:chExt cx="1085844" cy="661965"/>
            </a:xfrm>
          </p:grpSpPr>
          <p:sp>
            <p:nvSpPr>
              <p:cNvPr id="57" name="Text Box 11"/>
              <p:cNvSpPr txBox="1">
                <a:spLocks noChangeArrowheads="1"/>
              </p:cNvSpPr>
              <p:nvPr/>
            </p:nvSpPr>
            <p:spPr bwMode="auto">
              <a:xfrm>
                <a:off x="1816093" y="4245875"/>
                <a:ext cx="1085844" cy="4000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+mn-lt"/>
                  </a:rPr>
                  <a:t>0.5 m</a:t>
                </a:r>
                <a:endParaRPr lang="lt-LT" sz="2000" dirty="0">
                  <a:solidFill>
                    <a:schemeClr val="bg1"/>
                  </a:solidFill>
                  <a:latin typeface="+mn-lt"/>
                </a:endParaRPr>
              </a:p>
            </p:txBody>
          </p:sp>
          <p:grpSp>
            <p:nvGrpSpPr>
              <p:cNvPr id="58" name="Group 7"/>
              <p:cNvGrpSpPr>
                <a:grpSpLocks/>
              </p:cNvGrpSpPr>
              <p:nvPr/>
            </p:nvGrpSpPr>
            <p:grpSpPr bwMode="auto">
              <a:xfrm>
                <a:off x="1928814" y="3983957"/>
                <a:ext cx="777171" cy="345865"/>
                <a:chOff x="1710" y="4875"/>
                <a:chExt cx="1050" cy="420"/>
              </a:xfrm>
            </p:grpSpPr>
            <p:sp>
              <p:nvSpPr>
                <p:cNvPr id="59" name="Line 8"/>
                <p:cNvSpPr>
                  <a:spLocks noChangeShapeType="1"/>
                </p:cNvSpPr>
                <p:nvPr/>
              </p:nvSpPr>
              <p:spPr bwMode="auto">
                <a:xfrm>
                  <a:off x="1710" y="5070"/>
                  <a:ext cx="1050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triangle" w="lg" len="lg"/>
                  <a:tailEnd type="triangle" w="lg" len="lg"/>
                </a:ln>
              </p:spPr>
              <p:txBody>
                <a:bodyPr/>
                <a:lstStyle/>
                <a:p>
                  <a:endParaRPr lang="lt-LT" sz="200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60" name="Line 9"/>
                <p:cNvSpPr>
                  <a:spLocks noChangeShapeType="1"/>
                </p:cNvSpPr>
                <p:nvPr/>
              </p:nvSpPr>
              <p:spPr bwMode="auto">
                <a:xfrm>
                  <a:off x="1710" y="4875"/>
                  <a:ext cx="0" cy="42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t-LT" sz="200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  <p:sp>
              <p:nvSpPr>
                <p:cNvPr id="61" name="Line 10"/>
                <p:cNvSpPr>
                  <a:spLocks noChangeShapeType="1"/>
                </p:cNvSpPr>
                <p:nvPr/>
              </p:nvSpPr>
              <p:spPr bwMode="auto">
                <a:xfrm>
                  <a:off x="2760" y="4875"/>
                  <a:ext cx="0" cy="42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t-LT" sz="2000">
                    <a:solidFill>
                      <a:schemeClr val="bg1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62" name="Group 20"/>
            <p:cNvGrpSpPr>
              <a:grpSpLocks/>
            </p:cNvGrpSpPr>
            <p:nvPr/>
          </p:nvGrpSpPr>
          <p:grpSpPr bwMode="auto">
            <a:xfrm>
              <a:off x="3949989" y="3438378"/>
              <a:ext cx="777171" cy="345865"/>
              <a:chOff x="1710" y="4875"/>
              <a:chExt cx="1050" cy="420"/>
            </a:xfrm>
          </p:grpSpPr>
          <p:sp>
            <p:nvSpPr>
              <p:cNvPr id="63" name="Line 21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4" name="Line 22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5" name="Line 23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grpSp>
          <p:nvGrpSpPr>
            <p:cNvPr id="66" name="Group 24"/>
            <p:cNvGrpSpPr>
              <a:grpSpLocks/>
            </p:cNvGrpSpPr>
            <p:nvPr/>
          </p:nvGrpSpPr>
          <p:grpSpPr bwMode="auto">
            <a:xfrm>
              <a:off x="5661097" y="3985081"/>
              <a:ext cx="777171" cy="345865"/>
              <a:chOff x="1710" y="4875"/>
              <a:chExt cx="1050" cy="420"/>
            </a:xfrm>
          </p:grpSpPr>
          <p:sp>
            <p:nvSpPr>
              <p:cNvPr id="67" name="Line 25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8" name="Line 26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9" name="Line 27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grpSp>
          <p:nvGrpSpPr>
            <p:cNvPr id="70" name="Group 28"/>
            <p:cNvGrpSpPr>
              <a:grpSpLocks/>
            </p:cNvGrpSpPr>
            <p:nvPr/>
          </p:nvGrpSpPr>
          <p:grpSpPr bwMode="auto">
            <a:xfrm>
              <a:off x="7261216" y="4404933"/>
              <a:ext cx="785813" cy="345865"/>
              <a:chOff x="1710" y="4875"/>
              <a:chExt cx="1050" cy="420"/>
            </a:xfrm>
          </p:grpSpPr>
          <p:sp>
            <p:nvSpPr>
              <p:cNvPr id="71" name="Line 29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2" name="Line 30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3" name="Line 31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sp>
          <p:nvSpPr>
            <p:cNvPr id="74" name="Text Box 32"/>
            <p:cNvSpPr txBox="1">
              <a:spLocks noChangeArrowheads="1"/>
            </p:cNvSpPr>
            <p:nvPr/>
          </p:nvSpPr>
          <p:spPr bwMode="auto">
            <a:xfrm>
              <a:off x="3578514" y="3672228"/>
              <a:ext cx="1476000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15 cm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5" name="Text Box 33"/>
            <p:cNvSpPr txBox="1">
              <a:spLocks noChangeArrowheads="1"/>
            </p:cNvSpPr>
            <p:nvPr/>
          </p:nvSpPr>
          <p:spPr bwMode="auto">
            <a:xfrm>
              <a:off x="5312544" y="4227689"/>
              <a:ext cx="1476000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2 mm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6" name="Text Box 34"/>
            <p:cNvSpPr txBox="1">
              <a:spLocks noChangeArrowheads="1"/>
            </p:cNvSpPr>
            <p:nvPr/>
          </p:nvSpPr>
          <p:spPr bwMode="auto">
            <a:xfrm>
              <a:off x="7026266" y="4731745"/>
              <a:ext cx="1476000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5 - 100 </a:t>
              </a:r>
              <a:r>
                <a:rPr lang="en-US" sz="2000" b="1" dirty="0" err="1">
                  <a:solidFill>
                    <a:schemeClr val="bg1"/>
                  </a:solidFill>
                  <a:latin typeface="+mn-lt"/>
                </a:rPr>
                <a:t>μm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7" name="Text Box 35"/>
            <p:cNvSpPr txBox="1">
              <a:spLocks noChangeArrowheads="1"/>
            </p:cNvSpPr>
            <p:nvPr/>
          </p:nvSpPr>
          <p:spPr bwMode="auto">
            <a:xfrm>
              <a:off x="1928044" y="1244147"/>
              <a:ext cx="1628766" cy="485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 err="1">
                  <a:solidFill>
                    <a:schemeClr val="bg1"/>
                  </a:solidFill>
                  <a:latin typeface="+mn-lt"/>
                </a:rPr>
                <a:t>Organizmas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8" name="Text Box 36"/>
            <p:cNvSpPr txBox="1">
              <a:spLocks noChangeArrowheads="1"/>
            </p:cNvSpPr>
            <p:nvPr/>
          </p:nvSpPr>
          <p:spPr bwMode="auto">
            <a:xfrm>
              <a:off x="3584228" y="1729919"/>
              <a:ext cx="1628766" cy="485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 err="1">
                  <a:solidFill>
                    <a:schemeClr val="bg1"/>
                  </a:solidFill>
                  <a:latin typeface="+mn-lt"/>
                </a:rPr>
                <a:t>Organas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5175266" y="2233975"/>
              <a:ext cx="1628766" cy="485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 err="1">
                  <a:solidFill>
                    <a:schemeClr val="bg1"/>
                  </a:solidFill>
                  <a:latin typeface="+mn-lt"/>
                </a:rPr>
                <a:t>Audinys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6903458" y="2658670"/>
              <a:ext cx="1628766" cy="485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lt-LT" sz="2000" b="1" dirty="0">
                  <a:solidFill>
                    <a:schemeClr val="bg1"/>
                  </a:solidFill>
                  <a:latin typeface="+mn-lt"/>
                </a:rPr>
                <a:t>Ląstelė</a:t>
              </a:r>
            </a:p>
          </p:txBody>
        </p:sp>
        <p:sp>
          <p:nvSpPr>
            <p:cNvPr id="81" name="AutoShape 16"/>
            <p:cNvSpPr>
              <a:spLocks noChangeArrowheads="1"/>
            </p:cNvSpPr>
            <p:nvPr/>
          </p:nvSpPr>
          <p:spPr bwMode="auto">
            <a:xfrm rot="18393960">
              <a:off x="4764444" y="1937713"/>
              <a:ext cx="1049331" cy="1876414"/>
            </a:xfrm>
            <a:prstGeom prst="triangle">
              <a:avLst>
                <a:gd name="adj" fmla="val 50000"/>
              </a:avLst>
            </a:prstGeom>
            <a:solidFill>
              <a:srgbClr val="C0C0C0">
                <a:alpha val="4196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82" name="Picture 1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55459" y="2695912"/>
              <a:ext cx="1489066" cy="1231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AutoShape 18"/>
            <p:cNvSpPr>
              <a:spLocks noChangeArrowheads="1"/>
            </p:cNvSpPr>
            <p:nvPr/>
          </p:nvSpPr>
          <p:spPr bwMode="auto">
            <a:xfrm rot="18491721">
              <a:off x="6610867" y="2570115"/>
              <a:ext cx="962019" cy="1646228"/>
            </a:xfrm>
            <a:prstGeom prst="triangle">
              <a:avLst>
                <a:gd name="adj" fmla="val 50000"/>
              </a:avLst>
            </a:prstGeom>
            <a:solidFill>
              <a:srgbClr val="C0C0C0">
                <a:alpha val="4196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84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47474" y="3109365"/>
              <a:ext cx="1239831" cy="1250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AutoShape 18"/>
            <p:cNvSpPr>
              <a:spLocks noChangeArrowheads="1"/>
            </p:cNvSpPr>
            <p:nvPr/>
          </p:nvSpPr>
          <p:spPr bwMode="auto">
            <a:xfrm rot="17629914">
              <a:off x="7942832" y="3301661"/>
              <a:ext cx="962019" cy="1646228"/>
            </a:xfrm>
            <a:prstGeom prst="triangle">
              <a:avLst>
                <a:gd name="adj" fmla="val 50000"/>
              </a:avLst>
            </a:prstGeom>
            <a:solidFill>
              <a:srgbClr val="C0C0C0">
                <a:alpha val="4196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86" name="Picture 2" descr="http://2009.igem.org/wiki/images/thumb/8/84/V_VDCCs.gif/300px-V_VDCCs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3120" y="4000267"/>
              <a:ext cx="1483836" cy="1409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Text Box 38"/>
            <p:cNvSpPr txBox="1">
              <a:spLocks noChangeArrowheads="1"/>
            </p:cNvSpPr>
            <p:nvPr/>
          </p:nvSpPr>
          <p:spPr bwMode="auto">
            <a:xfrm>
              <a:off x="8423841" y="3314095"/>
              <a:ext cx="1785123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lt-LT" sz="2000" b="1" dirty="0" smtClean="0">
                  <a:solidFill>
                    <a:schemeClr val="bg1"/>
                  </a:solidFill>
                  <a:latin typeface="+mn-lt"/>
                </a:rPr>
                <a:t>Membrana/</a:t>
              </a:r>
            </a:p>
            <a:p>
              <a:pPr algn="ctr"/>
              <a:r>
                <a:rPr lang="lt-LT" sz="2000" b="1" dirty="0" smtClean="0">
                  <a:solidFill>
                    <a:schemeClr val="bg1"/>
                  </a:solidFill>
                  <a:latin typeface="+mn-lt"/>
                </a:rPr>
                <a:t>jonų kanalai</a:t>
              </a:r>
              <a:endParaRPr lang="lt-LT" sz="2000" b="1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88" name="Group 28"/>
            <p:cNvGrpSpPr>
              <a:grpSpLocks/>
            </p:cNvGrpSpPr>
            <p:nvPr/>
          </p:nvGrpSpPr>
          <p:grpSpPr bwMode="auto">
            <a:xfrm>
              <a:off x="9056836" y="5423584"/>
              <a:ext cx="785813" cy="345865"/>
              <a:chOff x="1710" y="4875"/>
              <a:chExt cx="1050" cy="420"/>
            </a:xfrm>
          </p:grpSpPr>
          <p:sp>
            <p:nvSpPr>
              <p:cNvPr id="89" name="Line 29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90" name="Line 30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91" name="Line 31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sp>
          <p:nvSpPr>
            <p:cNvPr id="92" name="Text Box 34"/>
            <p:cNvSpPr txBox="1">
              <a:spLocks noChangeArrowheads="1"/>
            </p:cNvSpPr>
            <p:nvPr/>
          </p:nvSpPr>
          <p:spPr bwMode="auto">
            <a:xfrm>
              <a:off x="8711389" y="5739857"/>
              <a:ext cx="1476000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lt-LT" sz="2000" b="1" dirty="0" smtClean="0">
                  <a:solidFill>
                    <a:schemeClr val="bg1"/>
                  </a:solidFill>
                  <a:latin typeface="+mn-lt"/>
                </a:rPr>
                <a:t>1</a:t>
              </a:r>
              <a:r>
                <a:rPr lang="en-US" sz="20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- 100 </a:t>
              </a:r>
              <a:r>
                <a:rPr lang="lt-LT" sz="2000" b="1" dirty="0" smtClean="0">
                  <a:solidFill>
                    <a:schemeClr val="bg1"/>
                  </a:solidFill>
                  <a:latin typeface="+mn-lt"/>
                </a:rPr>
                <a:t>n</a:t>
              </a:r>
              <a:r>
                <a:rPr lang="en-US" sz="2000" b="1" dirty="0" smtClean="0">
                  <a:solidFill>
                    <a:schemeClr val="bg1"/>
                  </a:solidFill>
                  <a:latin typeface="+mn-lt"/>
                </a:rPr>
                <a:t>m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53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Klinikiniai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diagnostiniai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tyrimai</a:t>
            </a:r>
            <a:r>
              <a:rPr lang="en-US" sz="32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5572" y="1780464"/>
            <a:ext cx="1162570" cy="116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4"/>
          <p:cNvSpPr>
            <a:spLocks noChangeArrowheads="1"/>
          </p:cNvSpPr>
          <p:nvPr/>
        </p:nvSpPr>
        <p:spPr bwMode="auto">
          <a:xfrm rot="17656269">
            <a:off x="3225346" y="1608046"/>
            <a:ext cx="962019" cy="1359207"/>
          </a:xfrm>
          <a:prstGeom prst="triangle">
            <a:avLst>
              <a:gd name="adj" fmla="val 56406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089076" y="3205012"/>
            <a:ext cx="1476000" cy="547078"/>
            <a:chOff x="1816093" y="3983957"/>
            <a:chExt cx="1085844" cy="661965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1816093" y="4245875"/>
              <a:ext cx="1085844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lt"/>
                </a:rPr>
                <a:t>0.5 m</a:t>
              </a:r>
              <a:endParaRPr lang="lt-LT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1928814" y="3983957"/>
              <a:ext cx="777171" cy="345865"/>
              <a:chOff x="1710" y="4875"/>
              <a:chExt cx="1050" cy="420"/>
            </a:xfrm>
          </p:grpSpPr>
          <p:sp>
            <p:nvSpPr>
              <p:cNvPr id="18" name="Line 8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" name="Line 9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" name="Line 10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5661097" y="4015094"/>
            <a:ext cx="777171" cy="285839"/>
            <a:chOff x="1710" y="4875"/>
            <a:chExt cx="1050" cy="420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7261216" y="4434946"/>
            <a:ext cx="785813" cy="285839"/>
            <a:chOff x="1710" y="4875"/>
            <a:chExt cx="1050" cy="420"/>
          </a:xfrm>
        </p:grpSpPr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026266" y="4766460"/>
            <a:ext cx="1476000" cy="33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5 - 100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μm</a:t>
            </a:r>
            <a:endParaRPr lang="lt-LT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1928044" y="1286301"/>
            <a:ext cx="1628766" cy="40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+mn-lt"/>
              </a:rPr>
              <a:t>Organizmas</a:t>
            </a:r>
            <a:endParaRPr lang="lt-LT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3326597" y="4348020"/>
            <a:ext cx="1628766" cy="94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+mn-lt"/>
              </a:rPr>
              <a:t>ORGANAS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5175266" y="2276129"/>
            <a:ext cx="1628766" cy="40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+mn-lt"/>
              </a:rPr>
              <a:t>Audinys</a:t>
            </a:r>
            <a:endParaRPr lang="lt-LT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6903458" y="2700824"/>
            <a:ext cx="1628766" cy="40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b="1" dirty="0">
                <a:solidFill>
                  <a:schemeClr val="bg1"/>
                </a:solidFill>
                <a:latin typeface="+mn-lt"/>
              </a:rPr>
              <a:t>Ląstelė</a:t>
            </a:r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 rot="18393960">
            <a:off x="4764444" y="2100543"/>
            <a:ext cx="1049331" cy="1550755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2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4676" y="2802812"/>
            <a:ext cx="1230633" cy="101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18"/>
          <p:cNvSpPr>
            <a:spLocks noChangeArrowheads="1"/>
          </p:cNvSpPr>
          <p:nvPr/>
        </p:nvSpPr>
        <p:spPr bwMode="auto">
          <a:xfrm rot="18491721">
            <a:off x="6610867" y="2712970"/>
            <a:ext cx="962019" cy="1360519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4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5062" y="3217918"/>
            <a:ext cx="1024654" cy="103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AutoShape 18"/>
          <p:cNvSpPr>
            <a:spLocks noChangeArrowheads="1"/>
          </p:cNvSpPr>
          <p:nvPr/>
        </p:nvSpPr>
        <p:spPr bwMode="auto">
          <a:xfrm rot="17629914">
            <a:off x="7942832" y="3444516"/>
            <a:ext cx="962019" cy="1360519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2" descr="http://2009.igem.org/wiki/images/thumb/8/84/V_VDCCs.gif/300px-V_VDCCs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883" y="4122592"/>
            <a:ext cx="1226311" cy="116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38"/>
          <p:cNvSpPr txBox="1">
            <a:spLocks noChangeArrowheads="1"/>
          </p:cNvSpPr>
          <p:nvPr/>
        </p:nvSpPr>
        <p:spPr bwMode="auto">
          <a:xfrm>
            <a:off x="8423841" y="3370333"/>
            <a:ext cx="1785123" cy="53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latin typeface="+mn-lt"/>
              </a:rPr>
              <a:t>Membrana/</a:t>
            </a:r>
          </a:p>
          <a:p>
            <a:pPr algn="ctr"/>
            <a:r>
              <a:rPr lang="lt-LT" b="1" dirty="0" smtClean="0">
                <a:solidFill>
                  <a:schemeClr val="bg1"/>
                </a:solidFill>
                <a:latin typeface="+mn-lt"/>
              </a:rPr>
              <a:t>jonų kanalai</a:t>
            </a:r>
            <a:endParaRPr lang="lt-LT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8" name="Group 28"/>
          <p:cNvGrpSpPr>
            <a:grpSpLocks/>
          </p:cNvGrpSpPr>
          <p:nvPr/>
        </p:nvGrpSpPr>
        <p:grpSpPr bwMode="auto">
          <a:xfrm>
            <a:off x="9056836" y="5453597"/>
            <a:ext cx="785813" cy="285839"/>
            <a:chOff x="1710" y="4875"/>
            <a:chExt cx="1050" cy="420"/>
          </a:xfrm>
        </p:grpSpPr>
        <p:sp>
          <p:nvSpPr>
            <p:cNvPr id="49" name="Line 29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0" name="Line 30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1" name="Line 31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52" name="Text Box 34"/>
          <p:cNvSpPr txBox="1">
            <a:spLocks noChangeArrowheads="1"/>
          </p:cNvSpPr>
          <p:nvPr/>
        </p:nvSpPr>
        <p:spPr bwMode="auto">
          <a:xfrm>
            <a:off x="8711389" y="5774572"/>
            <a:ext cx="1476000" cy="33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bg1"/>
                </a:solidFill>
                <a:latin typeface="+mn-lt"/>
              </a:rPr>
              <a:t>1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- 100 </a:t>
            </a:r>
            <a:r>
              <a:rPr lang="lt-LT" b="1" dirty="0" smtClean="0">
                <a:solidFill>
                  <a:schemeClr val="bg1"/>
                </a:solidFill>
                <a:latin typeface="+mn-lt"/>
              </a:rPr>
              <a:t>n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m</a:t>
            </a:r>
            <a:endParaRPr lang="lt-LT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3111" y="1403820"/>
            <a:ext cx="2698863" cy="2736295"/>
          </a:xfrm>
          <a:prstGeom prst="rect">
            <a:avLst/>
          </a:prstGeom>
          <a:ln w="381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5312544" y="4262404"/>
            <a:ext cx="1476000" cy="33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 mm</a:t>
            </a:r>
            <a:endParaRPr lang="lt-LT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32" y="4867153"/>
            <a:ext cx="2214168" cy="174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ElektroKardioGrama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775362" y="1276409"/>
            <a:ext cx="6273622" cy="1384995"/>
            <a:chOff x="2349679" y="2056282"/>
            <a:chExt cx="6273622" cy="1384995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4401" y="2071248"/>
              <a:ext cx="1358900" cy="136099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349679" y="2056282"/>
              <a:ext cx="6273622" cy="1384995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b="1" dirty="0" smtClean="0">
                  <a:solidFill>
                    <a:schemeClr val="bg1"/>
                  </a:solidFill>
                </a:rPr>
                <a:t>K</a:t>
              </a:r>
              <a:r>
                <a:rPr lang="lt-LT" sz="2800" b="1" dirty="0" smtClean="0">
                  <a:solidFill>
                    <a:schemeClr val="bg1"/>
                  </a:solidFill>
                </a:rPr>
                <a:t>Ą REGISTRUOJAM</a:t>
              </a:r>
              <a:r>
                <a:rPr lang="en-US" sz="2800" b="1" dirty="0" smtClean="0">
                  <a:solidFill>
                    <a:schemeClr val="bg1"/>
                  </a:solidFill>
                </a:rPr>
                <a:t> REGIS</a:t>
              </a:r>
              <a:r>
                <a:rPr lang="lt-LT" sz="2800" b="1" dirty="0" smtClean="0">
                  <a:solidFill>
                    <a:schemeClr val="bg1"/>
                  </a:solidFill>
                </a:rPr>
                <a:t>STRUODAMI EKG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AdorableFarflungDarklingbeetle-mobi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5362" y="2882477"/>
            <a:ext cx="6273622" cy="36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5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24" y="1512321"/>
            <a:ext cx="11520460" cy="459232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06084" y="1170872"/>
            <a:ext cx="3251200" cy="14859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ElektroKardioGrama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5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862" y="1342356"/>
            <a:ext cx="7597238" cy="51268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ElektroKardioGrama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6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762" y="1589828"/>
            <a:ext cx="7120269" cy="45569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9161282" y="1005349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3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10249853" y="58292"/>
            <a:ext cx="1724690" cy="172734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</a:rPr>
              <a:t>Kas yra įtampa</a:t>
            </a:r>
            <a:r>
              <a:rPr lang="en-US" sz="3200" b="1" dirty="0" smtClean="0">
                <a:solidFill>
                  <a:schemeClr val="bg1"/>
                </a:solidFill>
              </a:rPr>
              <a:t>?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023" y="1704361"/>
            <a:ext cx="3983478" cy="3754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78" y="1704361"/>
            <a:ext cx="3754128" cy="375412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953162" y="1149016"/>
            <a:ext cx="5058726" cy="4848062"/>
            <a:chOff x="1953162" y="1149016"/>
            <a:chExt cx="5058726" cy="4848062"/>
          </a:xfrm>
        </p:grpSpPr>
        <p:sp>
          <p:nvSpPr>
            <p:cNvPr id="8" name="TextBox 7"/>
            <p:cNvSpPr txBox="1"/>
            <p:nvPr/>
          </p:nvSpPr>
          <p:spPr>
            <a:xfrm>
              <a:off x="1953162" y="5535412"/>
              <a:ext cx="2952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Srovė (A)</a:t>
              </a:r>
              <a:endParaRPr lang="lt-LT" sz="24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53173" y="1149016"/>
              <a:ext cx="2952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Įtampa </a:t>
              </a:r>
              <a:r>
                <a:rPr lang="en-GB" sz="2400" b="1" dirty="0" smtClean="0">
                  <a:solidFill>
                    <a:schemeClr val="bg1"/>
                  </a:solidFill>
                  <a:latin typeface="+mn-lt"/>
                </a:rPr>
                <a:t>- </a:t>
              </a:r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 (</a:t>
              </a:r>
              <a:r>
                <a:rPr lang="en-GB" sz="2400" b="1" dirty="0">
                  <a:solidFill>
                    <a:schemeClr val="bg1"/>
                  </a:solidFill>
                  <a:latin typeface="+mn-lt"/>
                </a:rPr>
                <a:t>V</a:t>
              </a:r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)</a:t>
              </a:r>
              <a:endParaRPr lang="lt-LT" sz="24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59560" y="5535413"/>
              <a:ext cx="2952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err="1" smtClean="0">
                  <a:solidFill>
                    <a:schemeClr val="bg1"/>
                  </a:solidFill>
                  <a:latin typeface="+mn-lt"/>
                </a:rPr>
                <a:t>Var</a:t>
              </a:r>
              <a:r>
                <a:rPr lang="lt-LT" sz="2400" b="1" dirty="0" err="1" smtClean="0">
                  <a:solidFill>
                    <a:schemeClr val="bg1"/>
                  </a:solidFill>
                  <a:latin typeface="+mn-lt"/>
                </a:rPr>
                <a:t>ža</a:t>
              </a:r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 (</a:t>
              </a:r>
              <a:r>
                <a:rPr lang="el-GR" sz="2400" b="1" dirty="0" smtClean="0">
                  <a:solidFill>
                    <a:schemeClr val="bg1"/>
                  </a:solidFill>
                  <a:latin typeface="+mn-lt"/>
                </a:rPr>
                <a:t>Ω</a:t>
              </a:r>
              <a:r>
                <a:rPr lang="lt-LT" sz="2400" b="1" dirty="0" smtClean="0">
                  <a:solidFill>
                    <a:schemeClr val="bg1"/>
                  </a:solidFill>
                  <a:latin typeface="+mn-lt"/>
                </a:rPr>
                <a:t>)</a:t>
              </a:r>
              <a:endParaRPr lang="lt-LT" sz="24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97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Pavyzd</a:t>
            </a:r>
            <a:r>
              <a:rPr lang="lt-LT" sz="3200" b="1" dirty="0" err="1" smtClean="0">
                <a:solidFill>
                  <a:schemeClr val="bg1"/>
                </a:solidFill>
              </a:rPr>
              <a:t>žiai</a:t>
            </a:r>
            <a:r>
              <a:rPr lang="en-US" sz="3200" b="1" dirty="0" smtClean="0">
                <a:solidFill>
                  <a:schemeClr val="bg1"/>
                </a:solidFill>
              </a:rPr>
              <a:t>: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174" name="Picture 6" descr="2,163 Battery Positive Negative Sign Images, Stock Photos &amp; Vectors | 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362" y="2137092"/>
            <a:ext cx="3316966" cy="357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Premium Vector | Measuring electricity in a socket using a multimeter  digital multimeter with lcd display 220 voltage vector illustration flat  design isolated on white background multimeter and socke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4"/>
          <a:stretch/>
        </p:blipFill>
        <p:spPr bwMode="auto">
          <a:xfrm>
            <a:off x="5803688" y="2157989"/>
            <a:ext cx="4615058" cy="353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37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Pavyzd</a:t>
            </a:r>
            <a:r>
              <a:rPr lang="lt-LT" sz="3200" b="1" dirty="0" err="1" smtClean="0">
                <a:solidFill>
                  <a:schemeClr val="bg1"/>
                </a:solidFill>
              </a:rPr>
              <a:t>žiai</a:t>
            </a:r>
            <a:r>
              <a:rPr lang="en-US" sz="3200" b="1" dirty="0" smtClean="0">
                <a:solidFill>
                  <a:schemeClr val="bg1"/>
                </a:solidFill>
              </a:rPr>
              <a:t>: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2606" y="1300420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Membranos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potencialas</a:t>
            </a:r>
            <a:r>
              <a:rPr lang="en-US" sz="3200" b="1" dirty="0" smtClean="0">
                <a:solidFill>
                  <a:schemeClr val="bg1"/>
                </a:solidFill>
              </a:rPr>
              <a:t> (mV)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172" name="Picture 4" descr="This imbalance of ions causes a potential difference (or voltage) between the inside o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8" t="18364"/>
          <a:stretch/>
        </p:blipFill>
        <p:spPr bwMode="auto">
          <a:xfrm>
            <a:off x="4380968" y="2130279"/>
            <a:ext cx="3214460" cy="41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18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Pavyzd</a:t>
            </a:r>
            <a:r>
              <a:rPr lang="lt-LT" sz="3200" b="1" dirty="0" err="1" smtClean="0">
                <a:solidFill>
                  <a:schemeClr val="bg1"/>
                </a:solidFill>
              </a:rPr>
              <a:t>žiai</a:t>
            </a:r>
            <a:r>
              <a:rPr lang="en-US" sz="3200" b="1" dirty="0" smtClean="0">
                <a:solidFill>
                  <a:schemeClr val="bg1"/>
                </a:solidFill>
              </a:rPr>
              <a:t>: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2606" y="1300420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Membranos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potencialo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svyravimas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neurone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749" y="1970314"/>
            <a:ext cx="6243638" cy="443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 smtClean="0">
                <a:solidFill>
                  <a:schemeClr val="bg1"/>
                </a:solidFill>
              </a:rPr>
              <a:t>Bio</a:t>
            </a:r>
            <a:r>
              <a:rPr lang="lt-LT" sz="3200" b="1" u="sng" dirty="0" err="1" smtClean="0">
                <a:solidFill>
                  <a:schemeClr val="bg1"/>
                </a:solidFill>
              </a:rPr>
              <a:t>elektrinių</a:t>
            </a:r>
            <a:r>
              <a:rPr lang="lt-LT" sz="3200" b="1" dirty="0" smtClean="0">
                <a:solidFill>
                  <a:schemeClr val="bg1"/>
                </a:solidFill>
              </a:rPr>
              <a:t> signalų registravimo pagrindai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3502" y="1658483"/>
            <a:ext cx="1406710" cy="140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4"/>
          <p:cNvSpPr>
            <a:spLocks noChangeArrowheads="1"/>
          </p:cNvSpPr>
          <p:nvPr/>
        </p:nvSpPr>
        <p:spPr bwMode="auto">
          <a:xfrm rot="17656269">
            <a:off x="3225346" y="1465329"/>
            <a:ext cx="962019" cy="1644641"/>
          </a:xfrm>
          <a:prstGeom prst="triangle">
            <a:avLst>
              <a:gd name="adj" fmla="val 56406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252" y="2191739"/>
            <a:ext cx="1144581" cy="116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2089076" y="3147569"/>
            <a:ext cx="1476000" cy="661965"/>
            <a:chOff x="1816093" y="3983957"/>
            <a:chExt cx="1085844" cy="661965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1816093" y="4245875"/>
              <a:ext cx="1085844" cy="40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0.5 m</a:t>
              </a:r>
              <a:endParaRPr lang="lt-LT" sz="20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1928814" y="3983957"/>
              <a:ext cx="777171" cy="345865"/>
              <a:chOff x="1710" y="4875"/>
              <a:chExt cx="1050" cy="420"/>
            </a:xfrm>
          </p:grpSpPr>
          <p:sp>
            <p:nvSpPr>
              <p:cNvPr id="18" name="Line 8"/>
              <p:cNvSpPr>
                <a:spLocks noChangeShapeType="1"/>
              </p:cNvSpPr>
              <p:nvPr/>
            </p:nvSpPr>
            <p:spPr bwMode="auto">
              <a:xfrm>
                <a:off x="1710" y="5070"/>
                <a:ext cx="105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</p:spPr>
            <p:txBody>
              <a:bodyPr/>
              <a:lstStyle/>
              <a:p>
                <a:endParaRPr lang="lt-LT" sz="2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" name="Line 9"/>
              <p:cNvSpPr>
                <a:spLocks noChangeShapeType="1"/>
              </p:cNvSpPr>
              <p:nvPr/>
            </p:nvSpPr>
            <p:spPr bwMode="auto">
              <a:xfrm>
                <a:off x="171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 sz="2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" name="Line 10"/>
              <p:cNvSpPr>
                <a:spLocks noChangeShapeType="1"/>
              </p:cNvSpPr>
              <p:nvPr/>
            </p:nvSpPr>
            <p:spPr bwMode="auto">
              <a:xfrm>
                <a:off x="2760" y="4875"/>
                <a:ext cx="0" cy="4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lt-LT" sz="200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</p:grp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3949989" y="3438378"/>
            <a:ext cx="777171" cy="345865"/>
            <a:chOff x="1710" y="4875"/>
            <a:chExt cx="1050" cy="420"/>
          </a:xfrm>
        </p:grpSpPr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6" name="Group 24"/>
          <p:cNvGrpSpPr>
            <a:grpSpLocks/>
          </p:cNvGrpSpPr>
          <p:nvPr/>
        </p:nvGrpSpPr>
        <p:grpSpPr bwMode="auto">
          <a:xfrm>
            <a:off x="5661097" y="3985081"/>
            <a:ext cx="777171" cy="345865"/>
            <a:chOff x="1710" y="4875"/>
            <a:chExt cx="1050" cy="420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7261216" y="4404933"/>
            <a:ext cx="785813" cy="345865"/>
            <a:chOff x="1710" y="4875"/>
            <a:chExt cx="1050" cy="420"/>
          </a:xfrm>
        </p:grpSpPr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3578514" y="3672228"/>
            <a:ext cx="1476000" cy="4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15 cm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5312544" y="4227689"/>
            <a:ext cx="1476000" cy="4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2 mm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026266" y="4731745"/>
            <a:ext cx="1476000" cy="4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5 - 100 </a:t>
            </a:r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μm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1928044" y="1244147"/>
            <a:ext cx="1628766" cy="48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Organizmas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3584228" y="1729919"/>
            <a:ext cx="1628766" cy="48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Organas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5175266" y="2233975"/>
            <a:ext cx="1628766" cy="48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Audinys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6903458" y="2658670"/>
            <a:ext cx="1628766" cy="48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sz="2000" b="1" dirty="0">
                <a:solidFill>
                  <a:schemeClr val="bg1"/>
                </a:solidFill>
                <a:latin typeface="+mn-lt"/>
              </a:rPr>
              <a:t>Ląstelė</a:t>
            </a:r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 rot="18393960">
            <a:off x="4764444" y="1937713"/>
            <a:ext cx="1049331" cy="1876414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2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5459" y="2695912"/>
            <a:ext cx="1489066" cy="123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18"/>
          <p:cNvSpPr>
            <a:spLocks noChangeArrowheads="1"/>
          </p:cNvSpPr>
          <p:nvPr/>
        </p:nvSpPr>
        <p:spPr bwMode="auto">
          <a:xfrm rot="18491721">
            <a:off x="6610867" y="2570115"/>
            <a:ext cx="962019" cy="1646228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4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7474" y="3109365"/>
            <a:ext cx="1239831" cy="125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AutoShape 18"/>
          <p:cNvSpPr>
            <a:spLocks noChangeArrowheads="1"/>
          </p:cNvSpPr>
          <p:nvPr/>
        </p:nvSpPr>
        <p:spPr bwMode="auto">
          <a:xfrm rot="17629914">
            <a:off x="7942832" y="3301661"/>
            <a:ext cx="962019" cy="1646228"/>
          </a:xfrm>
          <a:prstGeom prst="triangle">
            <a:avLst>
              <a:gd name="adj" fmla="val 50000"/>
            </a:avLst>
          </a:prstGeom>
          <a:solidFill>
            <a:srgbClr val="C0C0C0">
              <a:alpha val="4196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t-LT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2" descr="http://2009.igem.org/wiki/images/thumb/8/84/V_VDCCs.gif/300px-V_VDCCs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120" y="4000267"/>
            <a:ext cx="1483836" cy="140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38"/>
          <p:cNvSpPr txBox="1">
            <a:spLocks noChangeArrowheads="1"/>
          </p:cNvSpPr>
          <p:nvPr/>
        </p:nvSpPr>
        <p:spPr bwMode="auto">
          <a:xfrm>
            <a:off x="8423841" y="3314095"/>
            <a:ext cx="178512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sz="2000" b="1" dirty="0" smtClean="0">
                <a:solidFill>
                  <a:schemeClr val="bg1"/>
                </a:solidFill>
                <a:latin typeface="+mn-lt"/>
              </a:rPr>
              <a:t>Membrana/</a:t>
            </a:r>
          </a:p>
          <a:p>
            <a:pPr algn="ctr"/>
            <a:r>
              <a:rPr lang="lt-LT" sz="2000" b="1" dirty="0" smtClean="0">
                <a:solidFill>
                  <a:schemeClr val="bg1"/>
                </a:solidFill>
                <a:latin typeface="+mn-lt"/>
              </a:rPr>
              <a:t>jonų kanalai</a:t>
            </a:r>
            <a:endParaRPr lang="lt-LT" sz="2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8" name="Group 28"/>
          <p:cNvGrpSpPr>
            <a:grpSpLocks/>
          </p:cNvGrpSpPr>
          <p:nvPr/>
        </p:nvGrpSpPr>
        <p:grpSpPr bwMode="auto">
          <a:xfrm>
            <a:off x="9056836" y="5423584"/>
            <a:ext cx="785813" cy="345865"/>
            <a:chOff x="1710" y="4875"/>
            <a:chExt cx="1050" cy="420"/>
          </a:xfrm>
        </p:grpSpPr>
        <p:sp>
          <p:nvSpPr>
            <p:cNvPr id="49" name="Line 29"/>
            <p:cNvSpPr>
              <a:spLocks noChangeShapeType="1"/>
            </p:cNvSpPr>
            <p:nvPr/>
          </p:nvSpPr>
          <p:spPr bwMode="auto">
            <a:xfrm>
              <a:off x="1710" y="5070"/>
              <a:ext cx="10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0" name="Line 30"/>
            <p:cNvSpPr>
              <a:spLocks noChangeShapeType="1"/>
            </p:cNvSpPr>
            <p:nvPr/>
          </p:nvSpPr>
          <p:spPr bwMode="auto">
            <a:xfrm>
              <a:off x="171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1" name="Line 31"/>
            <p:cNvSpPr>
              <a:spLocks noChangeShapeType="1"/>
            </p:cNvSpPr>
            <p:nvPr/>
          </p:nvSpPr>
          <p:spPr bwMode="auto">
            <a:xfrm>
              <a:off x="2760" y="4875"/>
              <a:ext cx="0" cy="4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t-LT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52" name="Text Box 34"/>
          <p:cNvSpPr txBox="1">
            <a:spLocks noChangeArrowheads="1"/>
          </p:cNvSpPr>
          <p:nvPr/>
        </p:nvSpPr>
        <p:spPr bwMode="auto">
          <a:xfrm>
            <a:off x="8711389" y="5739857"/>
            <a:ext cx="1476000" cy="4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sz="2000" b="1" dirty="0" smtClean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- 100 </a:t>
            </a:r>
            <a:r>
              <a:rPr lang="lt-LT" sz="2000" b="1" dirty="0" smtClean="0">
                <a:solidFill>
                  <a:schemeClr val="bg1"/>
                </a:solidFill>
                <a:latin typeface="+mn-lt"/>
              </a:rPr>
              <a:t>n</a:t>
            </a:r>
            <a:r>
              <a:rPr lang="en-US" sz="2000" b="1" dirty="0" smtClean="0">
                <a:solidFill>
                  <a:schemeClr val="bg1"/>
                </a:solidFill>
                <a:latin typeface="+mn-lt"/>
              </a:rPr>
              <a:t>m</a:t>
            </a:r>
            <a:endParaRPr lang="lt-LT" sz="2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868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 smtClean="0">
                <a:solidFill>
                  <a:schemeClr val="bg1"/>
                </a:solidFill>
              </a:rPr>
              <a:t>Bio</a:t>
            </a:r>
            <a:r>
              <a:rPr lang="lt-LT" sz="3200" b="1" u="sng" dirty="0" err="1" smtClean="0">
                <a:solidFill>
                  <a:schemeClr val="bg1"/>
                </a:solidFill>
              </a:rPr>
              <a:t>elektrinių</a:t>
            </a:r>
            <a:r>
              <a:rPr lang="lt-LT" sz="3200" b="1" dirty="0" smtClean="0">
                <a:solidFill>
                  <a:schemeClr val="bg1"/>
                </a:solidFill>
              </a:rPr>
              <a:t> signalų registravimo pagrindai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7874953" y="2217294"/>
            <a:ext cx="1724690" cy="17273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74900" y="2260600"/>
            <a:ext cx="5499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KO REIKIA NORINT JUOS U</a:t>
            </a:r>
            <a:r>
              <a:rPr lang="lt-LT" sz="2800" b="1" dirty="0">
                <a:solidFill>
                  <a:schemeClr val="bg1"/>
                </a:solidFill>
              </a:rPr>
              <a:t>Ž</a:t>
            </a:r>
            <a:r>
              <a:rPr lang="en-US" sz="2800" b="1" dirty="0" smtClean="0">
                <a:solidFill>
                  <a:schemeClr val="bg1"/>
                </a:solidFill>
              </a:rPr>
              <a:t>REGISTRUOTI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3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err="1" smtClean="0">
                <a:solidFill>
                  <a:schemeClr val="bg1"/>
                </a:solidFill>
              </a:rPr>
              <a:t>Bio</a:t>
            </a:r>
            <a:r>
              <a:rPr lang="lt-LT" sz="3200" b="1" u="sng" dirty="0" err="1" smtClean="0">
                <a:solidFill>
                  <a:schemeClr val="bg1"/>
                </a:solidFill>
              </a:rPr>
              <a:t>elektrinių</a:t>
            </a:r>
            <a:r>
              <a:rPr lang="lt-LT" sz="3200" b="1" dirty="0" smtClean="0">
                <a:solidFill>
                  <a:schemeClr val="bg1"/>
                </a:solidFill>
              </a:rPr>
              <a:t> signalų registravimo pagrindai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1,373 Electrode Chest Images, Stock Photos &amp; Vectors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1572531"/>
            <a:ext cx="6239896" cy="447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8453512" y="2740231"/>
            <a:ext cx="2474320" cy="247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0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1) </a:t>
            </a:r>
            <a:r>
              <a:rPr lang="en-US" sz="3200" b="1" dirty="0" err="1" smtClean="0">
                <a:solidFill>
                  <a:schemeClr val="bg1"/>
                </a:solidFill>
              </a:rPr>
              <a:t>Elektrodai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 rotWithShape="1">
          <a:blip r:embed="rId2" cstate="print"/>
          <a:srcRect l="59616" b="49994"/>
          <a:stretch/>
        </p:blipFill>
        <p:spPr bwMode="auto">
          <a:xfrm>
            <a:off x="7200988" y="2569199"/>
            <a:ext cx="3217758" cy="303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362" y="2569199"/>
            <a:ext cx="2558707" cy="3031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88277" y="1055336"/>
            <a:ext cx="8643384" cy="13849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Elektrodas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prietaisas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jungiantis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objekt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registravimo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stimuliavimo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įrenginiais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6" name="Picture 6" descr="Surface electrodes | Adhesive electrodes for EMG and E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48544" y="3071201"/>
            <a:ext cx="3037971" cy="202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3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70" y="1627186"/>
            <a:ext cx="9732044" cy="4594226"/>
          </a:xfrm>
        </p:spPr>
      </p:pic>
      <p:sp>
        <p:nvSpPr>
          <p:cNvPr id="9" name="TextBox 8"/>
          <p:cNvSpPr txBox="1"/>
          <p:nvPr/>
        </p:nvSpPr>
        <p:spPr>
          <a:xfrm rot="16200000">
            <a:off x="-1659955" y="3548389"/>
            <a:ext cx="504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chemeClr val="bg1"/>
                </a:solidFill>
              </a:rPr>
              <a:t>Membranos </a:t>
            </a:r>
            <a:r>
              <a:rPr lang="lt-LT" sz="2800" dirty="0" smtClean="0">
                <a:solidFill>
                  <a:schemeClr val="bg1"/>
                </a:solidFill>
              </a:rPr>
              <a:t>Potencialas, </a:t>
            </a:r>
            <a:r>
              <a:rPr lang="lt-LT" sz="2800" dirty="0" err="1" smtClean="0">
                <a:solidFill>
                  <a:schemeClr val="bg1"/>
                </a:solidFill>
              </a:rPr>
              <a:t>mV</a:t>
            </a:r>
            <a:endParaRPr lang="lt-LT" sz="2800" dirty="0">
              <a:solidFill>
                <a:schemeClr val="bg1"/>
              </a:solidFill>
            </a:endParaRPr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Veikimo 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potencialo 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(VP) sklidimas </a:t>
            </a:r>
            <a:r>
              <a:rPr lang="lt-LT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aksonu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2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112702" y="941036"/>
            <a:ext cx="7968704" cy="5750314"/>
            <a:chOff x="2112702" y="1055336"/>
            <a:chExt cx="7968704" cy="575031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/>
            <a:srcRect t="4937"/>
            <a:stretch/>
          </p:blipFill>
          <p:spPr>
            <a:xfrm>
              <a:off x="2112702" y="1055336"/>
              <a:ext cx="7968704" cy="575031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832100" y="1313132"/>
              <a:ext cx="1435100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00700" y="1428234"/>
              <a:ext cx="1435100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61954" y="3187700"/>
              <a:ext cx="1435100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45000" y="3430032"/>
              <a:ext cx="1435100" cy="46800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74554" y="4121923"/>
              <a:ext cx="1435100" cy="46800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74554" y="4495290"/>
              <a:ext cx="1800000" cy="10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92950" y="1313132"/>
              <a:ext cx="2484000" cy="10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KO </a:t>
            </a:r>
            <a:r>
              <a:rPr lang="en-US" sz="3200" b="1" dirty="0" smtClean="0">
                <a:solidFill>
                  <a:schemeClr val="bg1"/>
                </a:solidFill>
              </a:rPr>
              <a:t>REIKIA?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12702" y="649625"/>
            <a:ext cx="7968704" cy="181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2108" y="4749853"/>
            <a:ext cx="2032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Elektrodas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53469" y="1188089"/>
            <a:ext cx="14282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b="1" dirty="0" smtClean="0"/>
              <a:t>Elektrodas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87354" y="3287080"/>
            <a:ext cx="1511300" cy="749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75423" y="1013297"/>
            <a:ext cx="2032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Stiprintuvas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7408" y="1908271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 smtClean="0">
                <a:solidFill>
                  <a:schemeClr val="accent1">
                    <a:lumMod val="50000"/>
                  </a:schemeClr>
                </a:solidFill>
              </a:rPr>
              <a:t>U, </a:t>
            </a:r>
            <a:r>
              <a:rPr lang="lt-LT" sz="2400" b="1" dirty="0" err="1" smtClean="0">
                <a:solidFill>
                  <a:schemeClr val="accent1">
                    <a:lumMod val="50000"/>
                  </a:schemeClr>
                </a:solidFill>
              </a:rPr>
              <a:t>mV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1300" y="1346430"/>
            <a:ext cx="2781320" cy="90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ANALOGAS</a:t>
            </a:r>
            <a:r>
              <a:rPr lang="en-US" sz="2400" b="1" dirty="0" smtClean="0"/>
              <a:t>-KODAS </a:t>
            </a:r>
            <a:r>
              <a:rPr lang="en-US" sz="2400" b="1" dirty="0" err="1" smtClean="0"/>
              <a:t>keitiklis</a:t>
            </a:r>
            <a:endParaRPr lang="en-US" sz="2400" b="1" dirty="0"/>
          </a:p>
        </p:txBody>
      </p:sp>
      <p:sp>
        <p:nvSpPr>
          <p:cNvPr id="11" name="Left-Right Arrow Callout 10"/>
          <p:cNvSpPr/>
          <p:nvPr/>
        </p:nvSpPr>
        <p:spPr>
          <a:xfrm rot="4597248">
            <a:off x="1621175" y="3508917"/>
            <a:ext cx="3331054" cy="626430"/>
          </a:xfrm>
          <a:prstGeom prst="left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/>
              <a:t>Δ</a:t>
            </a:r>
            <a:r>
              <a:rPr lang="lt-LT" sz="2400" b="1" dirty="0" smtClean="0"/>
              <a:t>U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r="5107"/>
          <a:stretch/>
        </p:blipFill>
        <p:spPr>
          <a:xfrm>
            <a:off x="7472683" y="4383275"/>
            <a:ext cx="2335139" cy="149911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3754584" y="5091545"/>
            <a:ext cx="6925" cy="79084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6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4" grpId="0" animBg="1"/>
      <p:bldP spid="7" grpId="0"/>
      <p:bldP spid="15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RAUMENS SUSITRAUKIMAS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c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362" y="1342458"/>
            <a:ext cx="5676900" cy="4286250"/>
          </a:xfrm>
          <a:prstGeom prst="rect">
            <a:avLst/>
          </a:prstGeom>
          <a:noFill/>
        </p:spPr>
      </p:pic>
      <p:pic>
        <p:nvPicPr>
          <p:cNvPr id="12" name="Picture 2" descr="http://mobileapps.sg/images/runn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6298" y="4722185"/>
            <a:ext cx="2088232" cy="1894946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  <p:grpSp>
        <p:nvGrpSpPr>
          <p:cNvPr id="13" name="Grupė 14"/>
          <p:cNvGrpSpPr/>
          <p:nvPr/>
        </p:nvGrpSpPr>
        <p:grpSpPr>
          <a:xfrm>
            <a:off x="7056218" y="1342458"/>
            <a:ext cx="2952328" cy="2961620"/>
            <a:chOff x="5724128" y="1484784"/>
            <a:chExt cx="2952328" cy="2961620"/>
          </a:xfrm>
        </p:grpSpPr>
        <p:sp>
          <p:nvSpPr>
            <p:cNvPr id="14" name="Stačiakampis 13"/>
            <p:cNvSpPr/>
            <p:nvPr/>
          </p:nvSpPr>
          <p:spPr>
            <a:xfrm>
              <a:off x="7092280" y="1484784"/>
              <a:ext cx="1584176" cy="259228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  <p:cxnSp>
          <p:nvCxnSpPr>
            <p:cNvPr id="15" name="Tiesioji rodyklės jungtis 6"/>
            <p:cNvCxnSpPr/>
            <p:nvPr/>
          </p:nvCxnSpPr>
          <p:spPr>
            <a:xfrm flipH="1" flipV="1">
              <a:off x="5724128" y="3789040"/>
              <a:ext cx="1368152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120172" y="4077072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dirty="0" smtClean="0">
                  <a:latin typeface="Arial" pitchFamily="34" charset="0"/>
                  <a:cs typeface="Arial" pitchFamily="34" charset="0"/>
                </a:rPr>
                <a:t>Motoneuronai</a:t>
              </a:r>
              <a:endParaRPr lang="lt-LT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" name="Picture 10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7164288" y="1628800"/>
              <a:ext cx="1368152" cy="2394266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94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VEIKIA MOTONEURONAI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2379644" y="3821743"/>
            <a:ext cx="63367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7492212" y="4613831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lt-L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šėjimas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7636" y="458421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Įėjimas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3820" y="533391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Integracija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9964" y="4285729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Perdavimas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5" descr="http://www.deviantart.com/download/137991908/animated_bicep_by_feenix5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76388" y="4037767"/>
            <a:ext cx="1342358" cy="1445949"/>
          </a:xfrm>
          <a:prstGeom prst="rect">
            <a:avLst/>
          </a:prstGeom>
          <a:noFill/>
        </p:spPr>
      </p:pic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4647896" y="77327"/>
            <a:ext cx="2880320" cy="504056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10143060" y="191664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8949" t="16806" r="13775" b="24800"/>
          <a:stretch/>
        </p:blipFill>
        <p:spPr>
          <a:xfrm>
            <a:off x="2091373" y="1306285"/>
            <a:ext cx="8011362" cy="4594306"/>
          </a:xfrm>
          <a:prstGeom prst="rect">
            <a:avLst/>
          </a:prstGeom>
        </p:spPr>
      </p:pic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VEIKIA MOTONEURONAI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8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150" y="-1250413"/>
            <a:ext cx="8600072" cy="1081266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775362" y="-556529"/>
            <a:ext cx="9012381" cy="232001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79857" y="5575093"/>
            <a:ext cx="10106600" cy="256581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RAUMENS SUSITRAUKIMAS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1150" y="5802086"/>
            <a:ext cx="8517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Nuo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ko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priklauso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raumens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susitraukimo</a:t>
            </a:r>
            <a:r>
              <a:rPr lang="en-US" sz="3200" dirty="0" smtClean="0">
                <a:solidFill>
                  <a:schemeClr val="bg1"/>
                </a:solidFill>
              </a:rPr>
              <a:t> j</a:t>
            </a:r>
            <a:r>
              <a:rPr lang="lt-LT" sz="3200" dirty="0" err="1" smtClean="0">
                <a:solidFill>
                  <a:schemeClr val="bg1"/>
                </a:solidFill>
              </a:rPr>
              <a:t>ėga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10177693" y="4821450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Nuo</a:t>
            </a:r>
            <a:r>
              <a:rPr lang="en-US" sz="3200" dirty="0"/>
              <a:t> </a:t>
            </a:r>
            <a:r>
              <a:rPr lang="en-US" sz="3200" dirty="0" err="1"/>
              <a:t>ko</a:t>
            </a:r>
            <a:r>
              <a:rPr lang="en-US" sz="3200" dirty="0"/>
              <a:t> </a:t>
            </a:r>
            <a:r>
              <a:rPr lang="en-US" sz="3200" dirty="0" err="1"/>
              <a:t>priklauso</a:t>
            </a:r>
            <a:r>
              <a:rPr lang="en-US" sz="3200" dirty="0"/>
              <a:t> </a:t>
            </a:r>
            <a:r>
              <a:rPr lang="en-US" sz="3200" dirty="0" err="1"/>
              <a:t>raumens</a:t>
            </a:r>
            <a:r>
              <a:rPr lang="en-US" sz="3200" dirty="0"/>
              <a:t> </a:t>
            </a:r>
            <a:r>
              <a:rPr lang="en-US" sz="3200" dirty="0" err="1"/>
              <a:t>susitraukimo</a:t>
            </a:r>
            <a:r>
              <a:rPr lang="en-US" sz="3200" dirty="0"/>
              <a:t> j</a:t>
            </a:r>
            <a:r>
              <a:rPr lang="lt-LT" sz="3200" dirty="0" err="1" smtClean="0"/>
              <a:t>ėga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2379644" y="3821743"/>
            <a:ext cx="63367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7492212" y="4613831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lt-L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šėjimas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7636" y="458421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Įėjimas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3820" y="533391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Integracija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9964" y="4285729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Perdavimas</a:t>
            </a:r>
            <a:endParaRPr lang="lt-L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5" descr="http://www.deviantart.com/download/137991908/animated_bicep_by_feenix5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76388" y="4037767"/>
            <a:ext cx="1342358" cy="1445949"/>
          </a:xfrm>
          <a:prstGeom prst="rect">
            <a:avLst/>
          </a:prstGeom>
          <a:noFill/>
        </p:spPr>
      </p:pic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 rot="16200000">
            <a:off x="4647896" y="77327"/>
            <a:ext cx="2880320" cy="504056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10143060" y="191664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7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 SU</a:t>
            </a:r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ŽADINIMAS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3"/>
          <a:srcRect l="22257" t="14911" r="20467" b="24590"/>
          <a:stretch/>
        </p:blipFill>
        <p:spPr>
          <a:xfrm>
            <a:off x="1817812" y="1473899"/>
            <a:ext cx="7779287" cy="462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VEIKIA MOTONEURONAI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 rotWithShape="1">
          <a:blip r:embed="rId3"/>
          <a:srcRect t="28856" r="70312" b="25151"/>
          <a:stretch/>
        </p:blipFill>
        <p:spPr>
          <a:xfrm>
            <a:off x="2137615" y="1238440"/>
            <a:ext cx="1363407" cy="720952"/>
          </a:xfrm>
          <a:prstGeom prst="rect">
            <a:avLst/>
          </a:prstGeom>
        </p:spPr>
      </p:pic>
      <p:pic>
        <p:nvPicPr>
          <p:cNvPr id="9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" t="26400" r="252" b="-648"/>
          <a:stretch/>
        </p:blipFill>
        <p:spPr bwMode="auto">
          <a:xfrm>
            <a:off x="1398152" y="2027141"/>
            <a:ext cx="9020594" cy="483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/>
          <p:cNvPicPr>
            <a:picLocks noChangeAspect="1"/>
          </p:cNvPicPr>
          <p:nvPr/>
        </p:nvPicPr>
        <p:blipFill rotWithShape="1">
          <a:blip r:embed="rId3"/>
          <a:srcRect l="67006" t="22974" b="28359"/>
          <a:stretch/>
        </p:blipFill>
        <p:spPr>
          <a:xfrm>
            <a:off x="8398731" y="1167303"/>
            <a:ext cx="1694158" cy="760043"/>
          </a:xfrm>
          <a:prstGeom prst="rect">
            <a:avLst/>
          </a:prstGeom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3"/>
          <a:srcRect l="30086" t="9674" r="33769" b="12247"/>
          <a:stretch/>
        </p:blipFill>
        <p:spPr>
          <a:xfrm>
            <a:off x="4128668" y="1141568"/>
            <a:ext cx="2609589" cy="8923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3027" y="2081022"/>
            <a:ext cx="8360229" cy="5007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2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VEIKIA MOTONEURONAI</a:t>
            </a:r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 rotWithShape="1">
          <a:blip r:embed="rId3"/>
          <a:srcRect t="28856" r="70312" b="25151"/>
          <a:stretch/>
        </p:blipFill>
        <p:spPr>
          <a:xfrm>
            <a:off x="2137615" y="1238440"/>
            <a:ext cx="1363407" cy="720952"/>
          </a:xfrm>
          <a:prstGeom prst="rect">
            <a:avLst/>
          </a:prstGeom>
        </p:spPr>
      </p:pic>
      <p:pic>
        <p:nvPicPr>
          <p:cNvPr id="9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" t="26400" r="252" b="-648"/>
          <a:stretch/>
        </p:blipFill>
        <p:spPr bwMode="auto">
          <a:xfrm>
            <a:off x="1398152" y="2027141"/>
            <a:ext cx="9020594" cy="483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/>
          <p:cNvPicPr>
            <a:picLocks noChangeAspect="1"/>
          </p:cNvPicPr>
          <p:nvPr/>
        </p:nvPicPr>
        <p:blipFill rotWithShape="1">
          <a:blip r:embed="rId3"/>
          <a:srcRect l="67006" t="22974" b="28359"/>
          <a:stretch/>
        </p:blipFill>
        <p:spPr>
          <a:xfrm>
            <a:off x="8398731" y="1167303"/>
            <a:ext cx="1694158" cy="760043"/>
          </a:xfrm>
          <a:prstGeom prst="rect">
            <a:avLst/>
          </a:prstGeom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3"/>
          <a:srcRect l="30086" t="9674" r="33769" b="12247"/>
          <a:stretch/>
        </p:blipFill>
        <p:spPr>
          <a:xfrm>
            <a:off x="4128668" y="1141568"/>
            <a:ext cx="2609589" cy="89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6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483" y="2737522"/>
            <a:ext cx="2783130" cy="463855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4588252" y="2667988"/>
            <a:ext cx="4158485" cy="1836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4588252" y="5611022"/>
            <a:ext cx="3831408" cy="156910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13" name="TextBox 12"/>
          <p:cNvSpPr txBox="1"/>
          <p:nvPr/>
        </p:nvSpPr>
        <p:spPr>
          <a:xfrm>
            <a:off x="3670128" y="160338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</a:rPr>
              <a:t>DAŽNIS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23350" y="1264307"/>
            <a:ext cx="80953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𝑓(𝐻𝑧) = 1 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𝑇(𝑠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endParaRPr lang="lt-L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periodas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laikas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tarp 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įvykių</a:t>
            </a:r>
          </a:p>
          <a:p>
            <a:pPr algn="ctr"/>
            <a:endParaRPr lang="lt-L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Širdies susitraukimas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Hz </a:t>
            </a: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 </a:t>
            </a: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įvykis per 1 s.</a:t>
            </a:r>
          </a:p>
        </p:txBody>
      </p:sp>
    </p:spTree>
    <p:extLst>
      <p:ext uri="{BB962C8B-B14F-4D97-AF65-F5344CB8AC3E}">
        <p14:creationId xmlns:p14="http://schemas.microsoft.com/office/powerpoint/2010/main" val="35538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RAUMENS SUSITRAUKIMAS vs MOTONEURONO AKTYVUMAS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2" descr="Untitl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7" b="59085"/>
          <a:stretch/>
        </p:blipFill>
        <p:spPr bwMode="auto">
          <a:xfrm>
            <a:off x="1682120" y="1620612"/>
            <a:ext cx="4414934" cy="413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Untitl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" t="41224" r="50343" b="17861"/>
          <a:stretch/>
        </p:blipFill>
        <p:spPr bwMode="auto">
          <a:xfrm>
            <a:off x="6097054" y="1424669"/>
            <a:ext cx="4414934" cy="413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1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ElektroMioGrama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c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362" y="1342458"/>
            <a:ext cx="5676900" cy="4286250"/>
          </a:xfrm>
          <a:prstGeom prst="rect">
            <a:avLst/>
          </a:prstGeom>
          <a:noFill/>
        </p:spPr>
      </p:pic>
      <p:pic>
        <p:nvPicPr>
          <p:cNvPr id="12" name="Picture 2" descr="http://mobileapps.sg/images/runn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6298" y="4722185"/>
            <a:ext cx="2088232" cy="1894946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  <p:grpSp>
        <p:nvGrpSpPr>
          <p:cNvPr id="14" name="Grupė 14"/>
          <p:cNvGrpSpPr/>
          <p:nvPr/>
        </p:nvGrpSpPr>
        <p:grpSpPr>
          <a:xfrm>
            <a:off x="7056218" y="1342458"/>
            <a:ext cx="2952328" cy="2961620"/>
            <a:chOff x="5724128" y="1484784"/>
            <a:chExt cx="2952328" cy="2961620"/>
          </a:xfrm>
        </p:grpSpPr>
        <p:sp>
          <p:nvSpPr>
            <p:cNvPr id="15" name="Stačiakampis 13"/>
            <p:cNvSpPr/>
            <p:nvPr/>
          </p:nvSpPr>
          <p:spPr>
            <a:xfrm>
              <a:off x="7092280" y="1484784"/>
              <a:ext cx="1584176" cy="259228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  <p:cxnSp>
          <p:nvCxnSpPr>
            <p:cNvPr id="16" name="Tiesioji rodyklės jungtis 6"/>
            <p:cNvCxnSpPr/>
            <p:nvPr/>
          </p:nvCxnSpPr>
          <p:spPr>
            <a:xfrm flipH="1" flipV="1">
              <a:off x="5724128" y="3789040"/>
              <a:ext cx="1368152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120172" y="4077072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dirty="0" smtClean="0">
                  <a:latin typeface="Arial" pitchFamily="34" charset="0"/>
                  <a:cs typeface="Arial" pitchFamily="34" charset="0"/>
                </a:rPr>
                <a:t>Motoneuronai</a:t>
              </a:r>
              <a:endParaRPr lang="lt-LT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8" name="Picture 10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7164288" y="1628800"/>
              <a:ext cx="1368152" cy="2394266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34204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ElektroMioGr</a:t>
            </a:r>
            <a:r>
              <a:rPr lang="en-US" sz="3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afija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812" y="1725986"/>
            <a:ext cx="3579380" cy="1221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161" y="2947387"/>
            <a:ext cx="4755292" cy="8916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5362" y="1171894"/>
            <a:ext cx="3548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vle.lt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051048" y="5091277"/>
            <a:ext cx="4407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KOD</a:t>
            </a:r>
            <a:r>
              <a:rPr lang="lt-LT" sz="32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ĖL DU ELEKTRODAI</a:t>
            </a:r>
            <a:endParaRPr lang="en-US" sz="32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9945098" y="3975767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9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ALKŪNINIS NERVAS</a:t>
            </a:r>
            <a:endParaRPr lang="lt-L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144" y="1547813"/>
            <a:ext cx="7043057" cy="4697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51371" y="4974771"/>
            <a:ext cx="674915" cy="838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2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 TURIM ANT STALO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2" name="Picture 2" descr="https://www.adinstruments.com/sites/default/files/wysiwyg-resources/images/Lt%20-%20Educatory%20-%20Panel_Data%20sampling_Default%20settings%20-%20Evoked%20EMG%20gray%20man%20equipment%20setup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7" b="19338"/>
          <a:stretch/>
        </p:blipFill>
        <p:spPr bwMode="auto">
          <a:xfrm>
            <a:off x="2596923" y="1473132"/>
            <a:ext cx="7000262" cy="485146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68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NERVINIO IMPULSO SKLIDIMO GREI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ČIO TYRIMAS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570514" y="3646714"/>
            <a:ext cx="4974772" cy="2590799"/>
            <a:chOff x="0" y="-6139"/>
            <a:chExt cx="3438525" cy="1834939"/>
          </a:xfrm>
        </p:grpSpPr>
        <p:pic>
          <p:nvPicPr>
            <p:cNvPr id="18" name="Picture 17" descr="Graphical user interface&#10;&#10;Description automatically generated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47"/>
            <a:stretch/>
          </p:blipFill>
          <p:spPr bwMode="auto">
            <a:xfrm>
              <a:off x="0" y="0"/>
              <a:ext cx="3438525" cy="18288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6356" y="-6139"/>
              <a:ext cx="2110149" cy="24363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50027" y="193904"/>
            <a:ext cx="2088127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lt-LT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Prijunkite 3 laidų kabelį prie atitinkamos jungties (pav. 2). </a:t>
            </a:r>
            <a:endParaRPr kumimoji="0" lang="lt-LT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08830" y="3990702"/>
            <a:ext cx="144000" cy="1515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flipH="1">
            <a:off x="7971258" y="5280578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775362" y="1033273"/>
            <a:ext cx="97961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Vienas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iš jūsų turi būti savanoris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tiriamasis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Jis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turėtų toleruoti nervo dirginimą nedidele įtampa. </a:t>
            </a: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Pasirinkite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kuris juo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būsite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ranką kurią tirsite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Procedūra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neskausminga ir visiškai saugi. </a:t>
            </a:r>
          </a:p>
        </p:txBody>
      </p:sp>
      <p:sp>
        <p:nvSpPr>
          <p:cNvPr id="2" name="Smiley Face 1"/>
          <p:cNvSpPr/>
          <p:nvPr/>
        </p:nvSpPr>
        <p:spPr>
          <a:xfrm rot="2511368">
            <a:off x="952720" y="3047166"/>
            <a:ext cx="729343" cy="685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1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NERVINIO IMPULSO SKLIDIMO GREI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ČIO TYRIMAS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570514" y="3646714"/>
            <a:ext cx="4974772" cy="2590799"/>
            <a:chOff x="0" y="-6139"/>
            <a:chExt cx="3438525" cy="1834939"/>
          </a:xfrm>
        </p:grpSpPr>
        <p:pic>
          <p:nvPicPr>
            <p:cNvPr id="18" name="Picture 17" descr="Graphical user interface&#10;&#10;Description automatically generated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47"/>
            <a:stretch/>
          </p:blipFill>
          <p:spPr bwMode="auto">
            <a:xfrm>
              <a:off x="0" y="0"/>
              <a:ext cx="3438525" cy="18288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6356" y="-6139"/>
              <a:ext cx="2110149" cy="24363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50027" y="193904"/>
            <a:ext cx="2088127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lt-LT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Prijunkite 3 laidų kabelį prie atitinkamos jungties (pav. 2). </a:t>
            </a:r>
            <a:endParaRPr kumimoji="0" lang="lt-LT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08830" y="3990702"/>
            <a:ext cx="144000" cy="1515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flipH="1">
            <a:off x="7971258" y="5280578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57785" y="1206332"/>
            <a:ext cx="8879585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Įsitikinkite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kad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PowerLab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duomenų surinkimo įrenginys išjungtas, o jo USB jungtis įjungta į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kompiuterį.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Prijunkite 3 laidų kabelį prie atitinkamos jungties </a:t>
            </a: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5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PASIRUOŠIMAS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570514" y="3646714"/>
            <a:ext cx="4974772" cy="2590799"/>
            <a:chOff x="0" y="-6139"/>
            <a:chExt cx="3438525" cy="1834939"/>
          </a:xfrm>
        </p:grpSpPr>
        <p:pic>
          <p:nvPicPr>
            <p:cNvPr id="18" name="Picture 17" descr="Graphical user interface&#10;&#10;Description automatically generated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47"/>
            <a:stretch/>
          </p:blipFill>
          <p:spPr bwMode="auto">
            <a:xfrm>
              <a:off x="0" y="0"/>
              <a:ext cx="3438525" cy="18288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6356" y="-6139"/>
              <a:ext cx="2110149" cy="24363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50027" y="193904"/>
            <a:ext cx="2088127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lt-LT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Prijunkite 3 laidų kabelį prie atitinkamos jungties (pav. 2). </a:t>
            </a:r>
            <a:endParaRPr kumimoji="0" lang="lt-LT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08830" y="3990702"/>
            <a:ext cx="144000" cy="1515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flipH="1">
            <a:off x="7971258" y="5280578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775362" y="1495202"/>
            <a:ext cx="93716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Įjunkite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PowerLab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įrenginį (mygtukas įrenginio nugarėlėje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Nuimkite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papuošalus, laikrodį nuo tiriamojo rankos. </a:t>
            </a:r>
          </a:p>
        </p:txBody>
      </p:sp>
    </p:spTree>
    <p:extLst>
      <p:ext uri="{BB962C8B-B14F-4D97-AF65-F5344CB8AC3E}">
        <p14:creationId xmlns:p14="http://schemas.microsoft.com/office/powerpoint/2010/main" val="19770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PASIRUO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ŠIMAS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elektrod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ų klijavimas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38" name="Picture 2" descr="https://www.biopac.com/wp-content/uploads/h03data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" t="-1" r="58010" b="52547"/>
          <a:stretch/>
        </p:blipFill>
        <p:spPr bwMode="auto">
          <a:xfrm>
            <a:off x="4169229" y="1921131"/>
            <a:ext cx="4180114" cy="400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59286" y="5924126"/>
            <a:ext cx="57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+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1" y="5853983"/>
            <a:ext cx="576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-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9229" y="605403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„Žemė“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0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50027" y="193904"/>
            <a:ext cx="2088127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lt-LT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Prijunkite 3 laidų kabelį prie atitinkamos jungties (pav. 2). </a:t>
            </a:r>
            <a:endParaRPr kumimoji="0" lang="lt-LT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3408" y="1175622"/>
            <a:ext cx="8643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Prijunkite laidus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prie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elektrodų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Įžeminimo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laidas „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ir „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laidai </a:t>
            </a:r>
            <a:r>
              <a:rPr lang="lt-LT" sz="2800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prie raumens</a:t>
            </a:r>
            <a:endParaRPr lang="lt-LT" sz="28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 r="40833"/>
          <a:stretch>
            <a:fillRect/>
          </a:stretch>
        </p:blipFill>
        <p:spPr>
          <a:xfrm>
            <a:off x="2193408" y="3313976"/>
            <a:ext cx="3209245" cy="3304537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8" b="27083"/>
          <a:stretch>
            <a:fillRect/>
          </a:stretch>
        </p:blipFill>
        <p:spPr>
          <a:xfrm>
            <a:off x="5570147" y="3313976"/>
            <a:ext cx="3726254" cy="3332475"/>
          </a:xfrm>
          <a:prstGeom prst="rect">
            <a:avLst/>
          </a:prstGeom>
        </p:spPr>
      </p:pic>
      <p:sp>
        <p:nvSpPr>
          <p:cNvPr id="3" name="Plus 2"/>
          <p:cNvSpPr/>
          <p:nvPr/>
        </p:nvSpPr>
        <p:spPr>
          <a:xfrm>
            <a:off x="4165827" y="4904745"/>
            <a:ext cx="642257" cy="533400"/>
          </a:xfrm>
          <a:prstGeom prst="mathPlus">
            <a:avLst>
              <a:gd name="adj1" fmla="val 996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4165827" y="4484914"/>
            <a:ext cx="678316" cy="217715"/>
          </a:xfrm>
          <a:prstGeom prst="mathMin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7899628" y="5122460"/>
            <a:ext cx="319088" cy="265969"/>
          </a:xfrm>
          <a:prstGeom prst="mathPlus">
            <a:avLst>
              <a:gd name="adj1" fmla="val 996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20"/>
          <p:cNvSpPr/>
          <p:nvPr/>
        </p:nvSpPr>
        <p:spPr>
          <a:xfrm>
            <a:off x="7899628" y="4957341"/>
            <a:ext cx="337003" cy="108559"/>
          </a:xfrm>
          <a:prstGeom prst="mathMin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892986" y="534696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chemeClr val="accent3"/>
                </a:solidFill>
              </a:rPr>
              <a:t>Ž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22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PASIRUOŠIMAS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6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61456" y="1170478"/>
            <a:ext cx="103305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Paleiskite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LabChart8 programą. </a:t>
            </a: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Pradiniame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ekrane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atverkite kortelę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Settings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ir pasirinkite nustatymų failą „</a:t>
            </a:r>
            <a:r>
              <a:rPr lang="lt-LT" sz="2800" b="1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Evoked</a:t>
            </a:r>
            <a:r>
              <a:rPr lang="lt-LT" sz="2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EMG </a:t>
            </a:r>
            <a:r>
              <a:rPr lang="lt-LT" sz="2800" b="1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Settings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PASIRUOŠIMAS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809114" y="2725209"/>
            <a:ext cx="6575880" cy="3708248"/>
            <a:chOff x="2100035" y="2725209"/>
            <a:chExt cx="6575880" cy="370824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0035" y="2725209"/>
              <a:ext cx="6575880" cy="3708248"/>
            </a:xfrm>
            <a:prstGeom prst="rect">
              <a:avLst/>
            </a:prstGeom>
          </p:spPr>
        </p:pic>
        <p:sp>
          <p:nvSpPr>
            <p:cNvPr id="12" name="Right Arrow 11"/>
            <p:cNvSpPr/>
            <p:nvPr/>
          </p:nvSpPr>
          <p:spPr>
            <a:xfrm flipH="1">
              <a:off x="5043000" y="4153218"/>
              <a:ext cx="497828" cy="46808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373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TYRIMAS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057" y="1170478"/>
            <a:ext cx="118763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800" dirty="0">
                <a:solidFill>
                  <a:schemeClr val="bg1"/>
                </a:solidFill>
              </a:rPr>
              <a:t>T</a:t>
            </a:r>
            <a:r>
              <a:rPr lang="lt-LT" sz="2800" dirty="0" smtClean="0">
                <a:solidFill>
                  <a:schemeClr val="bg1"/>
                </a:solidFill>
              </a:rPr>
              <a:t>iriamasis </a:t>
            </a:r>
            <a:r>
              <a:rPr lang="lt-LT" sz="2800" dirty="0">
                <a:solidFill>
                  <a:schemeClr val="bg1"/>
                </a:solidFill>
              </a:rPr>
              <a:t>patogiai </a:t>
            </a:r>
            <a:r>
              <a:rPr lang="lt-LT" sz="2800" dirty="0" smtClean="0">
                <a:solidFill>
                  <a:schemeClr val="bg1"/>
                </a:solidFill>
              </a:rPr>
              <a:t>atsisėda tiriamąją </a:t>
            </a:r>
            <a:r>
              <a:rPr lang="lt-LT" sz="2800" dirty="0">
                <a:solidFill>
                  <a:schemeClr val="bg1"/>
                </a:solidFill>
              </a:rPr>
              <a:t>ranką patogiai padeda ant stalo delnu į viršų.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n-NO" sz="2800" b="1" i="1" dirty="0" smtClean="0">
                <a:solidFill>
                  <a:schemeClr val="bg1"/>
                </a:solidFill>
              </a:rPr>
              <a:t>Start</a:t>
            </a:r>
            <a:r>
              <a:rPr lang="nn-NO" sz="2800" dirty="0" smtClean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mygtuku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viršutiniame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dešiniajame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kampe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paleiskite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  <a:r>
              <a:rPr lang="nn-NO" sz="2800" dirty="0" err="1">
                <a:solidFill>
                  <a:schemeClr val="bg1"/>
                </a:solidFill>
              </a:rPr>
              <a:t>registravimą</a:t>
            </a:r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8"/>
          <a:stretch/>
        </p:blipFill>
        <p:spPr>
          <a:xfrm>
            <a:off x="3385457" y="2721428"/>
            <a:ext cx="3842657" cy="3635829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19094677" flipH="1">
            <a:off x="7044858" y="5692329"/>
            <a:ext cx="671311" cy="505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558688" y="5417870"/>
            <a:ext cx="768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2000" b="1" i="1" dirty="0">
                <a:solidFill>
                  <a:schemeClr val="bg1"/>
                </a:solidFill>
              </a:rPr>
              <a:t>Start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376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STEB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ĖKITE EMG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17812" y="1439876"/>
            <a:ext cx="80336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Atlikite tokius judesius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Įtempkite plaštaką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Įtempkite plaštaką įvairiu intensyvumu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Staigiai pritraukite mažąjį pirštą prie plaštakos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44500" y="5218012"/>
            <a:ext cx="572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pastebite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690">
            <a:off x="9945098" y="3975767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0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SUMINIS RAUMENS VEIKIMO POTENCIALAS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5362" y="2548064"/>
            <a:ext cx="4955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Nuo ko priklauso amplitudė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899781" y="1414250"/>
            <a:ext cx="4558991" cy="4285062"/>
            <a:chOff x="5061856" y="1194207"/>
            <a:chExt cx="4558991" cy="4285062"/>
          </a:xfrm>
        </p:grpSpPr>
        <p:pic>
          <p:nvPicPr>
            <p:cNvPr id="17410" name="Picture 2" descr="Figure1-8 :Compound muscle action potential (CMAP). (32) 1) Latency:... |  Download Scientific Diagram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0"/>
            <a:stretch/>
          </p:blipFill>
          <p:spPr bwMode="auto">
            <a:xfrm>
              <a:off x="5061856" y="1194207"/>
              <a:ext cx="4558991" cy="4285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510023" y="3759930"/>
              <a:ext cx="587031" cy="11647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6310723" y="595069"/>
            <a:ext cx="4326954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lnSpc>
                <a:spcPct val="150000"/>
              </a:lnSpc>
            </a:pPr>
            <a:r>
              <a:rPr lang="lt-LT" sz="2000" i="1" dirty="0" err="1">
                <a:solidFill>
                  <a:schemeClr val="bg1"/>
                </a:solidFill>
              </a:rPr>
              <a:t>Compound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Muscle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Action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Potential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198341" y="2639352"/>
            <a:ext cx="489581" cy="508876"/>
          </a:xfrm>
          <a:prstGeom prst="rightArrow">
            <a:avLst>
              <a:gd name="adj1" fmla="val 5673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40" y="3254993"/>
            <a:ext cx="1447732" cy="144995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5758542" y="2548064"/>
            <a:ext cx="971891" cy="6001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5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534784" y="1420307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PERTRAUKA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;]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014" y="2171700"/>
            <a:ext cx="2476500" cy="2667000"/>
          </a:xfrm>
          <a:prstGeom prst="rect">
            <a:avLst/>
          </a:prstGeom>
        </p:spPr>
      </p:pic>
      <p:sp>
        <p:nvSpPr>
          <p:cNvPr id="15" name="Antraštė 1"/>
          <p:cNvSpPr txBox="1">
            <a:spLocks/>
          </p:cNvSpPr>
          <p:nvPr/>
        </p:nvSpPr>
        <p:spPr>
          <a:xfrm>
            <a:off x="1534784" y="5186764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IKI 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:00 val.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87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NERVINIO </a:t>
            </a:r>
            <a:r>
              <a:rPr lang="en-US" sz="3200" b="1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IMPULSO SKLIDIMO GREI</a:t>
            </a:r>
            <a:r>
              <a:rPr lang="lt-LT" sz="3200" b="1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ČIO 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TYRIMAS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ntraštė 1"/>
          <p:cNvSpPr txBox="1">
            <a:spLocks/>
          </p:cNvSpPr>
          <p:nvPr/>
        </p:nvSpPr>
        <p:spPr>
          <a:xfrm>
            <a:off x="1632754" y="1478427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Lightning Bolt 1"/>
          <p:cNvSpPr/>
          <p:nvPr/>
        </p:nvSpPr>
        <p:spPr>
          <a:xfrm rot="5222637">
            <a:off x="8839200" y="1418562"/>
            <a:ext cx="1110343" cy="1295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68319" y="1279335"/>
            <a:ext cx="103305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</p:txBody>
      </p: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01" y="3994412"/>
            <a:ext cx="4785775" cy="1364098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5400000">
            <a:off x="5981636" y="3216594"/>
            <a:ext cx="830485" cy="725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09834" y="1170478"/>
            <a:ext cx="8848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Įjunkite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stimuliatorių jungikliu, kuris yra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PowerLab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skydelio priekyje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060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63520" y="1354541"/>
            <a:ext cx="103305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800" dirty="0">
                <a:solidFill>
                  <a:schemeClr val="bg1"/>
                </a:solidFill>
              </a:rPr>
              <a:t>Prijunkite stimuliavimo elektrodus prie atitinkamos </a:t>
            </a:r>
            <a:r>
              <a:rPr lang="lt-LT" sz="2800" dirty="0" smtClean="0">
                <a:solidFill>
                  <a:schemeClr val="bg1"/>
                </a:solidFill>
              </a:rPr>
              <a:t>jungties</a:t>
            </a: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  <a:p>
            <a:endParaRPr lang="lt-LT" sz="2800" dirty="0" smtClean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26291" y="2585825"/>
            <a:ext cx="5241058" cy="3632267"/>
            <a:chOff x="3226291" y="1910909"/>
            <a:chExt cx="5241058" cy="3632267"/>
          </a:xfrm>
        </p:grpSpPr>
        <p:pic>
          <p:nvPicPr>
            <p:cNvPr id="15" name="Picture 2" descr="https://www.adinstruments.com/sites/default/files/wysiwyg-resources/images/Lt%20-%20Educatory%20-%20Panel_Data%20sampling_Default%20settings%20-%20Evoked%20EMG%20gray%20man%20equipment%20setup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357" b="19338"/>
            <a:stretch/>
          </p:blipFill>
          <p:spPr bwMode="auto">
            <a:xfrm>
              <a:off x="3226291" y="1910909"/>
              <a:ext cx="5241058" cy="3632267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</p:pic>
        <p:sp>
          <p:nvSpPr>
            <p:cNvPr id="16" name="Oval 15"/>
            <p:cNvSpPr/>
            <p:nvPr/>
          </p:nvSpPr>
          <p:spPr>
            <a:xfrm>
              <a:off x="6111079" y="2477000"/>
              <a:ext cx="1055915" cy="485037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 rot="18707334" flipH="1">
              <a:off x="6730499" y="2242956"/>
              <a:ext cx="497828" cy="46808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PASIRUOŠIMAS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54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129376" y="130051"/>
            <a:ext cx="1206262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bg1"/>
                </a:solidFill>
              </a:rPr>
              <a:t>Atverkite </a:t>
            </a:r>
            <a:r>
              <a:rPr lang="lt-LT" sz="2400" dirty="0">
                <a:solidFill>
                  <a:schemeClr val="bg1"/>
                </a:solidFill>
              </a:rPr>
              <a:t>stimuliatoriaus nustatymų </a:t>
            </a:r>
            <a:r>
              <a:rPr lang="lt-LT" sz="2400" dirty="0" smtClean="0">
                <a:solidFill>
                  <a:schemeClr val="bg1"/>
                </a:solidFill>
              </a:rPr>
              <a:t>langą </a:t>
            </a:r>
            <a:r>
              <a:rPr lang="lt-LT" sz="2400" b="1" i="1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Meniu → </a:t>
            </a:r>
            <a:r>
              <a:rPr lang="lt-LT" sz="2400" b="1" i="1" u="sng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Setup</a:t>
            </a:r>
            <a:r>
              <a:rPr lang="lt-LT" sz="2400" u="sn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pasirinkite </a:t>
            </a:r>
            <a:r>
              <a:rPr lang="lt-LT" sz="2400" b="1" i="1" u="sng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Stimulator</a:t>
            </a:r>
            <a:endParaRPr lang="lt-LT" sz="2400" u="sng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adėkite 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varnelę langelyje </a:t>
            </a: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lt-LT" sz="2400" b="1" i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Stimulus </a:t>
            </a:r>
            <a:r>
              <a:rPr lang="lt-LT" sz="2400" b="1" i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isolator</a:t>
            </a:r>
            <a:r>
              <a:rPr lang="lt-LT" sz="2400" b="1" i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lt-L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uspauskite 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mygtuką </a:t>
            </a:r>
            <a:r>
              <a:rPr lang="lt-LT" sz="2400" b="1" i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Įsitikinkite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kad visos reikšmės minimalios. </a:t>
            </a:r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Nustatykite 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srovę </a:t>
            </a:r>
            <a:r>
              <a:rPr lang="lt-LT" sz="2400" b="1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Curent</a:t>
            </a:r>
            <a:r>
              <a:rPr lang="lt-LT" sz="2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</a:t>
            </a:r>
            <a:r>
              <a:rPr lang="lt-LT" sz="2400" b="1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2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Užverkite 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šį langą </a:t>
            </a:r>
            <a:r>
              <a:rPr lang="lt-LT" sz="2400" b="1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</a:t>
            </a:r>
            <a:r>
              <a:rPr lang="lt-LT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14" y="1794715"/>
            <a:ext cx="6090857" cy="495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7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971" y="1056525"/>
            <a:ext cx="879677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Pavilgykite odą stimuliavimo vietoje druskos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tirpalu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Prispauskite 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stimuliavimo elektrodus ties </a:t>
            </a:r>
            <a:r>
              <a:rPr lang="lt-LT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ALKŪNE 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išilgai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</a:t>
            </a:r>
            <a:r>
              <a:rPr lang="lt-LT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ūninio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nervo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880" b="47342"/>
          <a:stretch/>
        </p:blipFill>
        <p:spPr bwMode="auto">
          <a:xfrm>
            <a:off x="1965450" y="2857969"/>
            <a:ext cx="8109815" cy="3507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179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5349" y="1422673"/>
            <a:ext cx="86834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b="1" i="1" dirty="0" err="1" smtClean="0">
                <a:solidFill>
                  <a:schemeClr val="bg1"/>
                </a:solidFill>
              </a:rPr>
              <a:t>Start</a:t>
            </a:r>
            <a:r>
              <a:rPr lang="lt-LT" sz="2800" dirty="0" smtClean="0">
                <a:solidFill>
                  <a:schemeClr val="bg1"/>
                </a:solidFill>
              </a:rPr>
              <a:t> </a:t>
            </a:r>
            <a:r>
              <a:rPr lang="lt-LT" sz="2800" dirty="0">
                <a:solidFill>
                  <a:schemeClr val="bg1"/>
                </a:solidFill>
              </a:rPr>
              <a:t>mygtuku paleiskite registravimą.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b="1" i="1" dirty="0" err="1" smtClean="0">
                <a:solidFill>
                  <a:schemeClr val="bg1"/>
                </a:solidFill>
              </a:rPr>
              <a:t>Start</a:t>
            </a:r>
            <a:r>
              <a:rPr lang="lt-LT" sz="2800" dirty="0" smtClean="0">
                <a:solidFill>
                  <a:schemeClr val="bg1"/>
                </a:solidFill>
              </a:rPr>
              <a:t> </a:t>
            </a:r>
            <a:r>
              <a:rPr lang="lt-LT" sz="2800" dirty="0">
                <a:solidFill>
                  <a:schemeClr val="bg1"/>
                </a:solidFill>
              </a:rPr>
              <a:t>mygtukas paleidžia ir stimuliavimo impulsą.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Po </a:t>
            </a:r>
            <a:r>
              <a:rPr lang="lt-LT" sz="2800" dirty="0">
                <a:solidFill>
                  <a:schemeClr val="bg1"/>
                </a:solidFill>
              </a:rPr>
              <a:t>kelių sekundžių sustabdykite registravimą.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Tuoj </a:t>
            </a:r>
            <a:r>
              <a:rPr lang="lt-LT" sz="2800" dirty="0">
                <a:solidFill>
                  <a:schemeClr val="bg1"/>
                </a:solidFill>
              </a:rPr>
              <a:t>po stimulo vertikalaus brūkšnio turėtumėte matyti atsaką </a:t>
            </a:r>
            <a:r>
              <a:rPr lang="lt-LT" sz="2800" dirty="0" err="1">
                <a:solidFill>
                  <a:schemeClr val="bg1"/>
                </a:solidFill>
              </a:rPr>
              <a:t>elektromiogramos</a:t>
            </a:r>
            <a:r>
              <a:rPr lang="lt-LT" sz="2800" dirty="0">
                <a:solidFill>
                  <a:schemeClr val="bg1"/>
                </a:solidFill>
              </a:rPr>
              <a:t> kreivėje.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Tiriamasis </a:t>
            </a:r>
            <a:r>
              <a:rPr lang="lt-LT" sz="2800" dirty="0">
                <a:solidFill>
                  <a:schemeClr val="bg1"/>
                </a:solidFill>
              </a:rPr>
              <a:t>turi jausti nestiprų dilgčiojimą, o jo mažasis pirštelis turėtų sujudėti.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8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3115" y="1238246"/>
            <a:ext cx="890563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Jei </a:t>
            </a:r>
            <a:r>
              <a:rPr lang="lt-LT" sz="2800" dirty="0">
                <a:solidFill>
                  <a:schemeClr val="bg1"/>
                </a:solidFill>
              </a:rPr>
              <a:t>nėra dilgčiojimo ar EMG svyravimo nematote, pamėginkite šiek tiek pakeisti elektrodo padėtį.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Jei </a:t>
            </a:r>
            <a:r>
              <a:rPr lang="lt-LT" sz="2800" dirty="0">
                <a:solidFill>
                  <a:schemeClr val="bg1"/>
                </a:solidFill>
              </a:rPr>
              <a:t>vis dar negaunate svyravimo, o tiriamasis nejaučia impulso, </a:t>
            </a:r>
            <a:r>
              <a:rPr lang="lt-LT" sz="2800" dirty="0" smtClean="0">
                <a:solidFill>
                  <a:schemeClr val="bg1"/>
                </a:solidFill>
              </a:rPr>
              <a:t>pamėginkite </a:t>
            </a:r>
            <a:r>
              <a:rPr lang="lt-LT" sz="2800" dirty="0">
                <a:solidFill>
                  <a:schemeClr val="bg1"/>
                </a:solidFill>
              </a:rPr>
              <a:t>padidinti srovę 4-iais </a:t>
            </a:r>
            <a:r>
              <a:rPr lang="lt-LT" sz="2800" dirty="0" err="1">
                <a:solidFill>
                  <a:schemeClr val="bg1"/>
                </a:solidFill>
              </a:rPr>
              <a:t>mA</a:t>
            </a:r>
            <a:r>
              <a:rPr lang="lt-LT" sz="2800" dirty="0">
                <a:solidFill>
                  <a:schemeClr val="bg1"/>
                </a:solidFill>
              </a:rPr>
              <a:t> ir stimuliavimo dažnį iki 0,5 Hz (</a:t>
            </a:r>
            <a:r>
              <a:rPr lang="lt-LT" sz="2800" i="1" dirty="0" err="1">
                <a:solidFill>
                  <a:schemeClr val="bg1"/>
                </a:solidFill>
              </a:rPr>
              <a:t>Max</a:t>
            </a:r>
            <a:r>
              <a:rPr lang="lt-LT" sz="2800" i="1" dirty="0">
                <a:solidFill>
                  <a:schemeClr val="bg1"/>
                </a:solidFill>
              </a:rPr>
              <a:t> </a:t>
            </a:r>
            <a:r>
              <a:rPr lang="lt-LT" sz="2800" i="1" dirty="0" err="1">
                <a:solidFill>
                  <a:schemeClr val="bg1"/>
                </a:solidFill>
              </a:rPr>
              <a:t>Repeat</a:t>
            </a:r>
            <a:r>
              <a:rPr lang="lt-LT" sz="2800" i="1" dirty="0">
                <a:solidFill>
                  <a:schemeClr val="bg1"/>
                </a:solidFill>
              </a:rPr>
              <a:t> Rate</a:t>
            </a:r>
            <a:r>
              <a:rPr lang="lt-LT" sz="2800" dirty="0">
                <a:solidFill>
                  <a:schemeClr val="bg1"/>
                </a:solidFill>
              </a:rPr>
              <a:t>).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976" y="4364449"/>
            <a:ext cx="5723845" cy="172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7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54236" y="6334780"/>
            <a:ext cx="1861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lt-LT" sz="2800" b="1" dirty="0" smtClean="0">
                <a:solidFill>
                  <a:schemeClr val="bg1"/>
                </a:solidFill>
              </a:rPr>
              <a:t>Stimulai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444" y="958045"/>
            <a:ext cx="9427528" cy="480631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5400000" flipH="1">
            <a:off x="5275337" y="5866369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3488541" flipH="1">
            <a:off x="5618424" y="3245925"/>
            <a:ext cx="353198" cy="290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 flipH="1">
            <a:off x="7648422" y="5866369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58294" y="352697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/>
              <a:t>Atsakas</a:t>
            </a:r>
            <a:endParaRPr lang="en-US" b="1" dirty="0"/>
          </a:p>
        </p:txBody>
      </p:sp>
      <p:sp>
        <p:nvSpPr>
          <p:cNvPr id="11" name="Right Arrow 10"/>
          <p:cNvSpPr/>
          <p:nvPr/>
        </p:nvSpPr>
        <p:spPr>
          <a:xfrm rot="5400000" flipH="1">
            <a:off x="6559851" y="5851823"/>
            <a:ext cx="497828" cy="46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9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3115" y="1065884"/>
            <a:ext cx="863237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Kai </a:t>
            </a:r>
            <a:r>
              <a:rPr lang="lt-LT" sz="2800" dirty="0">
                <a:solidFill>
                  <a:schemeClr val="bg1"/>
                </a:solidFill>
              </a:rPr>
              <a:t>pasieksite norimą </a:t>
            </a:r>
            <a:r>
              <a:rPr lang="lt-LT" sz="2800" dirty="0" smtClean="0">
                <a:solidFill>
                  <a:schemeClr val="bg1"/>
                </a:solidFill>
              </a:rPr>
              <a:t>atsaką, 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Tvarkingai </a:t>
            </a:r>
            <a:r>
              <a:rPr lang="lt-LT" sz="2800" dirty="0">
                <a:solidFill>
                  <a:schemeClr val="bg1"/>
                </a:solidFill>
              </a:rPr>
              <a:t>užregistruokite vieną reakciją. </a:t>
            </a:r>
            <a:endParaRPr lang="lt-LT" sz="2800" dirty="0" smtClean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000" t="24000" r="52375" b="16445"/>
          <a:stretch/>
        </p:blipFill>
        <p:spPr>
          <a:xfrm>
            <a:off x="2857500" y="2445800"/>
            <a:ext cx="5105400" cy="431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4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PASIŽYMIM STIMULIAVIMO VIETĄ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3115" y="1065884"/>
            <a:ext cx="8632372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Patraukite </a:t>
            </a:r>
            <a:r>
              <a:rPr lang="lt-LT" sz="2800" dirty="0">
                <a:solidFill>
                  <a:schemeClr val="bg1"/>
                </a:solidFill>
              </a:rPr>
              <a:t>stimuliavimo elektrodus ir </a:t>
            </a:r>
            <a:r>
              <a:rPr lang="lt-LT" sz="2800" b="1" dirty="0">
                <a:solidFill>
                  <a:schemeClr val="bg1"/>
                </a:solidFill>
              </a:rPr>
              <a:t>padėkite tušinuku tašką </a:t>
            </a:r>
            <a:r>
              <a:rPr lang="lt-LT" sz="2800" dirty="0">
                <a:solidFill>
                  <a:schemeClr val="bg1"/>
                </a:solidFill>
              </a:rPr>
              <a:t>ant odos per vidurį tarp dviejų stimuliavimo elektrodų vietų. 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endParaRPr lang="lt-LT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8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742" y="958045"/>
            <a:ext cx="1156062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Išmatuokite laiką </a:t>
            </a:r>
            <a:r>
              <a:rPr lang="lt-LT" sz="2800" dirty="0">
                <a:solidFill>
                  <a:schemeClr val="bg1"/>
                </a:solidFill>
              </a:rPr>
              <a:t>sekundėmis tarp </a:t>
            </a:r>
            <a:r>
              <a:rPr lang="lt-LT" sz="2800" b="1" dirty="0">
                <a:solidFill>
                  <a:schemeClr val="bg1"/>
                </a:solidFill>
              </a:rPr>
              <a:t>stimulo pradžios ir </a:t>
            </a:r>
            <a:r>
              <a:rPr lang="lt-LT" sz="2800" b="1" dirty="0" smtClean="0">
                <a:solidFill>
                  <a:schemeClr val="bg1"/>
                </a:solidFill>
              </a:rPr>
              <a:t> atsako pradžios 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Tą </a:t>
            </a:r>
            <a:r>
              <a:rPr lang="lt-LT" sz="2800" dirty="0">
                <a:solidFill>
                  <a:schemeClr val="bg1"/>
                </a:solidFill>
              </a:rPr>
              <a:t>galite padaryti vesdami su pelės kairiuoju mygtuku nuo stimulo iki atsako pradžios. </a:t>
            </a:r>
            <a:endParaRPr lang="lt-LT" sz="2800" dirty="0" smtClean="0">
              <a:solidFill>
                <a:schemeClr val="bg1"/>
              </a:solidFill>
            </a:endParaRP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lt-LT" sz="2800" dirty="0" smtClean="0">
                <a:solidFill>
                  <a:schemeClr val="bg1"/>
                </a:solidFill>
              </a:rPr>
              <a:t>!mėlyna </a:t>
            </a:r>
            <a:r>
              <a:rPr lang="lt-LT" sz="2800" dirty="0">
                <a:solidFill>
                  <a:schemeClr val="bg1"/>
                </a:solidFill>
              </a:rPr>
              <a:t>linija </a:t>
            </a:r>
            <a:r>
              <a:rPr lang="lt-LT" sz="2800" dirty="0" err="1">
                <a:solidFill>
                  <a:schemeClr val="bg1"/>
                </a:solidFill>
              </a:rPr>
              <a:t>indikuoja</a:t>
            </a:r>
            <a:r>
              <a:rPr lang="lt-LT" sz="2800" dirty="0">
                <a:solidFill>
                  <a:schemeClr val="bg1"/>
                </a:solidFill>
              </a:rPr>
              <a:t> stimulo atsiradimą, žalia </a:t>
            </a:r>
            <a:r>
              <a:rPr lang="lt-LT" sz="2800" dirty="0" smtClean="0">
                <a:solidFill>
                  <a:schemeClr val="bg1"/>
                </a:solidFill>
              </a:rPr>
              <a:t>– atsaką!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604164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LEKTRINĖ NERVO STIMULIACIJA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000" t="24000" r="52375" b="16445"/>
          <a:stretch/>
        </p:blipFill>
        <p:spPr>
          <a:xfrm>
            <a:off x="2647950" y="1066796"/>
            <a:ext cx="6533738" cy="552379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3488541" flipH="1">
            <a:off x="6704274" y="5227124"/>
            <a:ext cx="353198" cy="290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3488541" flipH="1">
            <a:off x="4342074" y="1645725"/>
            <a:ext cx="353198" cy="290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4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206834"/>
            <a:ext cx="0" cy="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LATENCIJA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691" y="3966903"/>
            <a:ext cx="49550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Laikas nuo </a:t>
            </a:r>
          </a:p>
          <a:p>
            <a:r>
              <a:rPr lang="lt-LT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stimulo pradžios </a:t>
            </a: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iki</a:t>
            </a:r>
          </a:p>
          <a:p>
            <a:r>
              <a:rPr lang="lt-LT" sz="3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Atsako pradžios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10" name="Picture 2" descr="Figure1-8 :Compound muscle action potential (CMAP). (32) 1) Latency:... |  Download Scientific Diagra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/>
          <a:stretch/>
        </p:blipFill>
        <p:spPr bwMode="auto">
          <a:xfrm>
            <a:off x="5606143" y="1207416"/>
            <a:ext cx="4852629" cy="428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310723" y="595069"/>
            <a:ext cx="4326954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lnSpc>
                <a:spcPct val="150000"/>
              </a:lnSpc>
            </a:pPr>
            <a:r>
              <a:rPr lang="lt-LT" sz="2000" i="1" dirty="0" err="1">
                <a:solidFill>
                  <a:schemeClr val="bg1"/>
                </a:solidFill>
              </a:rPr>
              <a:t>Compound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Muscle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Action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  <a:r>
              <a:rPr lang="lt-LT" sz="2000" i="1" dirty="0" err="1">
                <a:solidFill>
                  <a:schemeClr val="bg1"/>
                </a:solidFill>
              </a:rPr>
              <a:t>Potential</a:t>
            </a:r>
            <a:r>
              <a:rPr lang="lt-LT" sz="20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310744" y="4635272"/>
            <a:ext cx="1049944" cy="508876"/>
          </a:xfrm>
          <a:prstGeom prst="rightArrow">
            <a:avLst>
              <a:gd name="adj1" fmla="val 5673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097054" y="4543984"/>
            <a:ext cx="971891" cy="6001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Brace 1"/>
          <p:cNvSpPr/>
          <p:nvPr/>
        </p:nvSpPr>
        <p:spPr>
          <a:xfrm rot="5400000">
            <a:off x="5968714" y="5304260"/>
            <a:ext cx="339155" cy="1020806"/>
          </a:xfrm>
          <a:prstGeom prst="rightBrace">
            <a:avLst>
              <a:gd name="adj1" fmla="val 8333"/>
              <a:gd name="adj2" fmla="val 53199"/>
            </a:avLst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ntraštė 1"/>
          <p:cNvSpPr txBox="1">
            <a:spLocks/>
          </p:cNvSpPr>
          <p:nvPr/>
        </p:nvSpPr>
        <p:spPr>
          <a:xfrm>
            <a:off x="1833614" y="6106977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Latencija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lt-LT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Antraštė 1"/>
          <p:cNvSpPr txBox="1">
            <a:spLocks/>
          </p:cNvSpPr>
          <p:nvPr/>
        </p:nvSpPr>
        <p:spPr>
          <a:xfrm>
            <a:off x="-517700" y="2605112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Stimulas</a:t>
            </a:r>
            <a:endParaRPr lang="lt-LT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2116797">
            <a:off x="4581807" y="3081605"/>
            <a:ext cx="1049944" cy="508876"/>
          </a:xfrm>
          <a:prstGeom prst="rightArrow">
            <a:avLst>
              <a:gd name="adj1" fmla="val 56737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682291" y="2803733"/>
            <a:ext cx="0" cy="23404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63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206834"/>
            <a:ext cx="0" cy="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816429" y="788592"/>
            <a:ext cx="10787742" cy="289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0" y="89196"/>
            <a:ext cx="12442371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800" b="1" dirty="0">
                <a:solidFill>
                  <a:schemeClr val="bg1"/>
                </a:solidFill>
              </a:rPr>
              <a:t>Įvykiai tarp stimulo ir raumens veikimo potencialo </a:t>
            </a:r>
            <a:r>
              <a:rPr lang="lt-LT" sz="2800" b="1" dirty="0" smtClean="0">
                <a:solidFill>
                  <a:schemeClr val="bg1"/>
                </a:solidFill>
              </a:rPr>
              <a:t>registravimo</a:t>
            </a:r>
            <a:r>
              <a:rPr lang="en-US" sz="2800" b="1" dirty="0" smtClean="0">
                <a:solidFill>
                  <a:schemeClr val="bg1"/>
                </a:solidFill>
              </a:rPr>
              <a:t>:</a:t>
            </a:r>
            <a:endParaRPr lang="lt-LT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2218" y="1220764"/>
            <a:ext cx="741218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Aksono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sužadinimas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Impulso sklidimas iki raumens skaidulos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Nervo raumens </a:t>
            </a: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sinapsė</a:t>
            </a: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863">
            <a:off x="5677691" y="4523596"/>
            <a:ext cx="1447732" cy="14499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1686" y="4583277"/>
            <a:ext cx="4564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None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Kiek įvykių apima </a:t>
            </a:r>
            <a:r>
              <a:rPr lang="lt-LT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latencija</a:t>
            </a:r>
            <a:endParaRPr lang="lt-L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6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206834"/>
            <a:ext cx="0" cy="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816429" y="788592"/>
            <a:ext cx="10787742" cy="289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0" y="89196"/>
            <a:ext cx="12442371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</a:rPr>
              <a:t>I</a:t>
            </a:r>
            <a:r>
              <a:rPr lang="lt-LT" sz="2800" b="1" dirty="0" smtClean="0">
                <a:solidFill>
                  <a:schemeClr val="bg1"/>
                </a:solidFill>
              </a:rPr>
              <a:t>ŠMATUOTA LATENCIJA APIMA</a:t>
            </a:r>
            <a:r>
              <a:rPr lang="en-US" sz="2800" b="1" dirty="0" smtClean="0">
                <a:solidFill>
                  <a:schemeClr val="bg1"/>
                </a:solidFill>
              </a:rPr>
              <a:t>:</a:t>
            </a:r>
            <a:endParaRPr lang="lt-LT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2218" y="1220764"/>
            <a:ext cx="741218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Aksono</a:t>
            </a:r>
            <a:r>
              <a:rPr lang="lt-L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sužadinimas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Impulso sklidimas iki raumens skaidulos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lt-LT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Nervo raumens </a:t>
            </a:r>
            <a:r>
              <a:rPr lang="lt-LT" sz="2800" u="sng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sinapsė</a:t>
            </a:r>
            <a:endParaRPr lang="lt-LT" sz="28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None/>
            </a:pPr>
            <a:endParaRPr lang="lt-LT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37949" y="4485305"/>
            <a:ext cx="3549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None/>
            </a:pPr>
            <a:r>
              <a:rPr lang="lt-LT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Kaip atskirti įvykius?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863">
            <a:off x="5677691" y="4523596"/>
            <a:ext cx="1447732" cy="144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3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206834"/>
            <a:ext cx="0" cy="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ntraštė 1"/>
          <p:cNvSpPr txBox="1">
            <a:spLocks/>
          </p:cNvSpPr>
          <p:nvPr/>
        </p:nvSpPr>
        <p:spPr>
          <a:xfrm>
            <a:off x="1817812" y="52399"/>
            <a:ext cx="864096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Stimuliacija kitoje nervo vietoje</a:t>
            </a:r>
            <a:endParaRPr lang="lt-LT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17812" y="1348857"/>
            <a:ext cx="6299481" cy="25237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Stimuliuokite Alkūninį nervą rieše</a:t>
            </a:r>
          </a:p>
          <a:p>
            <a:pPr marL="514350" indent="-5143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Pasižymėkite stimuliacijos vietą</a:t>
            </a:r>
          </a:p>
          <a:p>
            <a:pPr marL="514350" indent="-5143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Nustatykite </a:t>
            </a:r>
            <a:r>
              <a:rPr lang="lt-LT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latenciją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lt-L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3403" y="2709867"/>
            <a:ext cx="3969026" cy="369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 rot="13809915">
            <a:off x="8305801" y="5321072"/>
            <a:ext cx="1049944" cy="508876"/>
          </a:xfrm>
          <a:prstGeom prst="rightArrow">
            <a:avLst>
              <a:gd name="adj1" fmla="val 5673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5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-206834"/>
            <a:ext cx="0" cy="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10" name="Rectangle 9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b="13010"/>
          <a:stretch/>
        </p:blipFill>
        <p:spPr>
          <a:xfrm>
            <a:off x="3665051" y="1329445"/>
            <a:ext cx="4864006" cy="44617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863">
            <a:off x="9434839" y="4990020"/>
            <a:ext cx="1447732" cy="144995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224423" y="5909972"/>
            <a:ext cx="7745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None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Ką nustatysime atėmę </a:t>
            </a:r>
            <a:r>
              <a:rPr lang="lt-LT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latencijas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viena iš kitos</a:t>
            </a:r>
            <a:endParaRPr lang="lt-LT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2800" dirty="0" smtClean="0">
                <a:solidFill>
                  <a:schemeClr val="bg1"/>
                </a:solidFill>
              </a:rPr>
              <a:t>Nervinio impulso sklidimo greičio apskaičiavimas</a:t>
            </a:r>
            <a:endParaRPr lang="lt-LT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</a:rPr>
              <a:t>SKAIČIUOJAM</a:t>
            </a:r>
            <a:r>
              <a:rPr lang="en-US" sz="3200" dirty="0" smtClean="0">
                <a:solidFill>
                  <a:schemeClr val="bg1"/>
                </a:solidFill>
              </a:rPr>
              <a:t>:]</a:t>
            </a:r>
            <a:endParaRPr lang="lt-LT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83471" y="3101345"/>
                <a:ext cx="5851717" cy="12816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𝐺𝑟𝑒𝑖𝑡𝑖𝑠</m:t>
                      </m:r>
                      <m:r>
                        <a:rPr lang="en-US" sz="4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4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𝑘𝑒𝑙𝑖𝑎𝑠</m:t>
                          </m:r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4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𝒍𝒂𝒊𝒌𝒂𝒔</m:t>
                          </m:r>
                          <m:r>
                            <a:rPr lang="en-US" sz="4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4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4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471" y="3101345"/>
                <a:ext cx="5851717" cy="12816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img00.deviantart.net/e42a/i/2012/180/6/f/road_png_stock_by_doloresdevelde-d55c9n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332" y="3408675"/>
            <a:ext cx="374101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191" y="3149801"/>
            <a:ext cx="674218" cy="1233242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20855892">
            <a:off x="7928903" y="4439980"/>
            <a:ext cx="1080120" cy="18088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464152" y="4522408"/>
            <a:ext cx="2736304" cy="81467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464152" y="4151552"/>
            <a:ext cx="0" cy="1869737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200456" y="2924945"/>
            <a:ext cx="0" cy="2004803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81900" y="4901098"/>
            <a:ext cx="33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68409" y="2710357"/>
            <a:ext cx="445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</a:t>
            </a:r>
            <a:r>
              <a:rPr lang="en-US" sz="2000" b="1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0085" y="3852561"/>
            <a:ext cx="445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</a:t>
            </a:r>
            <a:r>
              <a:rPr lang="en-US" sz="2000" b="1" baseline="-25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9109" y="1692098"/>
            <a:ext cx="806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NERVINIO IMPULSO SKLIDIMO GREITIS</a:t>
            </a: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863">
            <a:off x="8144971" y="1345845"/>
            <a:ext cx="1447732" cy="144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1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ALK</a:t>
            </a:r>
            <a:r>
              <a:rPr lang="lt-LT" sz="2800" dirty="0" smtClean="0">
                <a:solidFill>
                  <a:schemeClr val="bg1"/>
                </a:solidFill>
              </a:rPr>
              <a:t>ŪNINIAME NERVE NERVINIAI IMPULSAI</a:t>
            </a:r>
            <a:endParaRPr lang="lt-LT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2909" y="1880390"/>
            <a:ext cx="80693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lt-LT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Sklinda vidutiniškai 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m/s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Kiek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km/h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990" y="2911441"/>
            <a:ext cx="1447732" cy="144995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978006" y="1692098"/>
            <a:ext cx="4049487" cy="2700976"/>
            <a:chOff x="6978006" y="1692098"/>
            <a:chExt cx="4049487" cy="270097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78006" y="1692098"/>
              <a:ext cx="4049487" cy="2700976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202015" y="3646714"/>
              <a:ext cx="444214" cy="43101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260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</a:rPr>
              <a:t>APIBENDRINIMAS</a:t>
            </a:r>
            <a:endParaRPr lang="lt-LT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http://umshoreregional.org/%7E/media/ADAM/Images/en/23194.ash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454" y="1458719"/>
            <a:ext cx="5087763" cy="40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5330983" y="5528931"/>
            <a:ext cx="50877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i="1" dirty="0">
                <a:solidFill>
                  <a:schemeClr val="bg1">
                    <a:lumMod val="50000"/>
                  </a:schemeClr>
                </a:solidFill>
              </a:rPr>
              <a:t>http://umshoreregional.org/health/medical/reports/images/myelin-and-nerve-structure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1372" y="4822926"/>
            <a:ext cx="5323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bg1"/>
                </a:solidFill>
              </a:rPr>
              <a:t>Kas yra nervinis impulsas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32" y="3296800"/>
            <a:ext cx="1447732" cy="144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3657" y="2449286"/>
            <a:ext cx="11625177" cy="3461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2400" dirty="0" smtClean="0">
                <a:solidFill>
                  <a:schemeClr val="bg1"/>
                </a:solidFill>
              </a:rPr>
              <a:t>APIBENDRINIMAS</a:t>
            </a:r>
            <a:endParaRPr lang="lt-LT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34670" y="1420029"/>
            <a:ext cx="7720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Neuronais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informacija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perduodama</a:t>
            </a:r>
            <a:r>
              <a:rPr lang="en-US" sz="2800" dirty="0" smtClean="0">
                <a:solidFill>
                  <a:schemeClr val="bg1"/>
                </a:solidFill>
              </a:rPr>
              <a:t> VP da</a:t>
            </a:r>
            <a:r>
              <a:rPr lang="lt-LT" sz="2800" dirty="0" err="1" smtClean="0">
                <a:solidFill>
                  <a:schemeClr val="bg1"/>
                </a:solidFill>
              </a:rPr>
              <a:t>žniu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r="21319" b="14259"/>
          <a:stretch/>
        </p:blipFill>
        <p:spPr>
          <a:xfrm rot="1650158">
            <a:off x="9388235" y="416750"/>
            <a:ext cx="1251289" cy="1848045"/>
          </a:xfrm>
          <a:prstGeom prst="rect">
            <a:avLst/>
          </a:prstGeom>
        </p:spPr>
      </p:pic>
      <p:pic>
        <p:nvPicPr>
          <p:cNvPr id="10" name="Picture 2" descr="https://backyardbrains.com/experiments/img/AdrianwithColorStretch_we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5" b="79188"/>
          <a:stretch/>
        </p:blipFill>
        <p:spPr bwMode="auto">
          <a:xfrm>
            <a:off x="588883" y="2452188"/>
            <a:ext cx="3710209" cy="22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backyardbrains.com/experiments/img/AdrianwithColorStretch_we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8" t="47136" r="1257" b="30402"/>
          <a:stretch/>
        </p:blipFill>
        <p:spPr bwMode="auto">
          <a:xfrm>
            <a:off x="4458754" y="2800020"/>
            <a:ext cx="3710209" cy="238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backyardbrains.com/experiments/img/AdrianwithColorStretch_we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4" t="71269" r="1" b="-201"/>
          <a:stretch/>
        </p:blipFill>
        <p:spPr bwMode="auto">
          <a:xfrm>
            <a:off x="8328625" y="2626363"/>
            <a:ext cx="3710209" cy="306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32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2400" dirty="0" smtClean="0">
                <a:solidFill>
                  <a:schemeClr val="bg1"/>
                </a:solidFill>
              </a:rPr>
              <a:t>APIBENDRINIMAS</a:t>
            </a:r>
            <a:endParaRPr lang="lt-LT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34668" y="1275258"/>
            <a:ext cx="7720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EMG </a:t>
            </a:r>
            <a:r>
              <a:rPr lang="en-US" sz="2800" dirty="0" err="1" smtClean="0">
                <a:solidFill>
                  <a:schemeClr val="bg1"/>
                </a:solidFill>
              </a:rPr>
              <a:t>registruoja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raumens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bioelektrin</a:t>
            </a:r>
            <a:r>
              <a:rPr lang="lt-LT" sz="2800" dirty="0" smtClean="0">
                <a:solidFill>
                  <a:schemeClr val="bg1"/>
                </a:solidFill>
              </a:rPr>
              <a:t>į aktyvumą susitraukimų metu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r="21319" b="14259"/>
          <a:stretch/>
        </p:blipFill>
        <p:spPr>
          <a:xfrm rot="1650158">
            <a:off x="9388235" y="416750"/>
            <a:ext cx="1251289" cy="1848045"/>
          </a:xfrm>
          <a:prstGeom prst="rect">
            <a:avLst/>
          </a:prstGeom>
        </p:spPr>
      </p:pic>
      <p:pic>
        <p:nvPicPr>
          <p:cNvPr id="28674" name="Picture 2" descr="https://backyardbrains.com/products/img/muscleSpikerBoxInMo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92" y="2449287"/>
            <a:ext cx="6865711" cy="386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4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1009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EMG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registracija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naudojat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paprast</a:t>
            </a:r>
            <a:r>
              <a:rPr kumimoji="0" lang="lt-L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ą įrangą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5362" y="4305300"/>
            <a:ext cx="695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/>
              </a:rPr>
              <a:t>https://backyardbrains.com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A003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362" y="1501096"/>
            <a:ext cx="8769083" cy="1988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18922">
            <a:off x="8996301" y="2626289"/>
            <a:ext cx="1724690" cy="172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5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100981"/>
            <a:ext cx="10591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Muscle </a:t>
            </a:r>
            <a:r>
              <a:rPr lang="en-US" sz="3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SpikerBox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070" y="1308093"/>
            <a:ext cx="7331747" cy="51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100981"/>
            <a:ext cx="10591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Galimi</a:t>
            </a:r>
            <a:r>
              <a:rPr lang="en-US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</a:t>
            </a:r>
            <a:r>
              <a:rPr lang="lt-LT" sz="36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36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perimentai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37657" y="1360715"/>
            <a:ext cx="7826829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Prie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ingos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raumen</a:t>
            </a: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ų poros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Jėgos skirtingose rankose palyginimas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„Rankų lenkimas“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4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1092" y="1009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Neuron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SpikerBox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Classic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 descr="https://backyardbrains.com/products/img/NeuronSpikerBox_CockroachLe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709" y="1390531"/>
            <a:ext cx="6505704" cy="487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90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36700" y="204034"/>
            <a:ext cx="8640960" cy="548680"/>
          </a:xfrm>
        </p:spPr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</a:rPr>
              <a:t>APIBENDRINIMAS</a:t>
            </a:r>
            <a:endParaRPr lang="lt-LT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6700" y="1807029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fiziologiniai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tyrimai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leid</a:t>
            </a:r>
            <a:r>
              <a:rPr lang="lt-LT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betarpiškai stebėti procesus gyvuose objektuose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Intergruoti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užsiėmimus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Fizika</a:t>
            </a:r>
            <a:endParaRPr lang="en-US" sz="28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Grafik</a:t>
            </a:r>
            <a:r>
              <a:rPr lang="lt-LT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ų braižymo praktika</a:t>
            </a:r>
          </a:p>
        </p:txBody>
      </p:sp>
    </p:spTree>
    <p:extLst>
      <p:ext uri="{BB962C8B-B14F-4D97-AF65-F5344CB8AC3E}">
        <p14:creationId xmlns:p14="http://schemas.microsoft.com/office/powerpoint/2010/main" val="296905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Kokios mintys kyla?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Fizika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lt-LT" sz="3200" b="1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Kelintokams</a:t>
            </a:r>
            <a:r>
              <a:rPr lang="lt-LT" sz="32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pritaikoma</a:t>
            </a:r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…?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41527" y="96835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</a:rPr>
              <a:t>AČIŪ, Kad dalyvavote!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473" y="1271616"/>
            <a:ext cx="2574404" cy="24378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flipV="1">
            <a:off x="176813" y="675474"/>
            <a:ext cx="11840482" cy="2334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mobileapps.sg/images/runn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851" y="1345208"/>
            <a:ext cx="2524262" cy="229061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  <p:sp>
        <p:nvSpPr>
          <p:cNvPr id="9" name="Text Placeholder 1"/>
          <p:cNvSpPr txBox="1">
            <a:spLocks/>
          </p:cNvSpPr>
          <p:nvPr/>
        </p:nvSpPr>
        <p:spPr>
          <a:xfrm>
            <a:off x="805804" y="5663998"/>
            <a:ext cx="4565073" cy="10261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800" smtClean="0">
                <a:solidFill>
                  <a:schemeClr val="bg1"/>
                </a:solidFill>
              </a:rPr>
              <a:t/>
            </a:r>
            <a:br>
              <a:rPr lang="en-US" sz="2800" smtClean="0">
                <a:solidFill>
                  <a:schemeClr val="bg1"/>
                </a:solidFill>
              </a:rPr>
            </a:br>
            <a:r>
              <a:rPr lang="lt-LT" sz="2800" smtClean="0">
                <a:solidFill>
                  <a:schemeClr val="bg1"/>
                </a:solidFill>
              </a:rPr>
              <a:t>indre</a:t>
            </a:r>
            <a:r>
              <a:rPr lang="en-US" sz="2800" smtClean="0">
                <a:solidFill>
                  <a:schemeClr val="bg1"/>
                </a:solidFill>
              </a:rPr>
              <a:t>.</a:t>
            </a:r>
            <a:r>
              <a:rPr lang="lt-LT" sz="2800" smtClean="0">
                <a:solidFill>
                  <a:schemeClr val="bg1"/>
                </a:solidFill>
              </a:rPr>
              <a:t>lapeikaite</a:t>
            </a:r>
            <a:r>
              <a:rPr lang="en-US" sz="2800" smtClean="0">
                <a:solidFill>
                  <a:schemeClr val="bg1"/>
                </a:solidFill>
              </a:rPr>
              <a:t>@</a:t>
            </a:r>
            <a:r>
              <a:rPr lang="lt-LT" sz="2800" smtClean="0">
                <a:solidFill>
                  <a:schemeClr val="bg1"/>
                </a:solidFill>
              </a:rPr>
              <a:t>g</a:t>
            </a:r>
            <a:r>
              <a:rPr lang="en-US" sz="2800" smtClean="0">
                <a:solidFill>
                  <a:schemeClr val="bg1"/>
                </a:solidFill>
              </a:rPr>
              <a:t>f.vu.lt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774" y="4004567"/>
            <a:ext cx="2017780" cy="20177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79889" y="6115705"/>
            <a:ext cx="4497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http://www.biofizika.gf.vu.lt/</a:t>
            </a:r>
          </a:p>
        </p:txBody>
      </p:sp>
    </p:spTree>
    <p:extLst>
      <p:ext uri="{BB962C8B-B14F-4D97-AF65-F5344CB8AC3E}">
        <p14:creationId xmlns:p14="http://schemas.microsoft.com/office/powerpoint/2010/main" val="171742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70556" y="88281"/>
            <a:ext cx="507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GR</a:t>
            </a:r>
            <a:r>
              <a:rPr lang="lt-LT" sz="3200" b="1" dirty="0" smtClean="0">
                <a:solidFill>
                  <a:schemeClr val="bg1"/>
                </a:solidFill>
              </a:rPr>
              <a:t>ĮŽTAMASIS....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82" y="1206285"/>
            <a:ext cx="5250635" cy="4953429"/>
          </a:xfrm>
          <a:prstGeom prst="rect">
            <a:avLst/>
          </a:prstGeom>
        </p:spPr>
      </p:pic>
      <p:sp>
        <p:nvSpPr>
          <p:cNvPr id="3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183" y="1206284"/>
            <a:ext cx="4953429" cy="49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2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775362" y="788592"/>
            <a:ext cx="8643384" cy="26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1092" y="88281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Pavyzd</a:t>
            </a:r>
            <a:r>
              <a:rPr lang="lt-LT" sz="3200" b="1" dirty="0" err="1" smtClean="0">
                <a:solidFill>
                  <a:schemeClr val="bg1"/>
                </a:solidFill>
              </a:rPr>
              <a:t>žiai</a:t>
            </a:r>
            <a:r>
              <a:rPr lang="en-US" sz="3200" b="1" dirty="0" smtClean="0">
                <a:solidFill>
                  <a:schemeClr val="bg1"/>
                </a:solidFill>
              </a:rPr>
              <a:t>: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File:1220 Resting Membrane Potential.jpg -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84" y="2130279"/>
            <a:ext cx="9129939" cy="441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2606" y="1300420"/>
            <a:ext cx="10591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Membranos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potencialas</a:t>
            </a:r>
            <a:r>
              <a:rPr lang="en-US" sz="3200" b="1" dirty="0" smtClean="0">
                <a:solidFill>
                  <a:schemeClr val="bg1"/>
                </a:solidFill>
              </a:rPr>
              <a:t> (mV)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7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670546"/>
            <a:ext cx="5505328" cy="412511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734-98E0-4103-BE94-3DE4D8FC25B6}" type="slidenum">
              <a:rPr lang="lt-LT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78</a:t>
            </a:fld>
            <a:endParaRPr lang="lt-L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4006" y="107558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  <a:latin typeface="Calibri"/>
              </a:rPr>
              <a:t>[Na</a:t>
            </a:r>
            <a:r>
              <a:rPr lang="en-GB" baseline="30000" dirty="0">
                <a:solidFill>
                  <a:srgbClr val="0070C0"/>
                </a:solidFill>
                <a:latin typeface="Calibri"/>
              </a:rPr>
              <a:t>+</a:t>
            </a:r>
            <a:r>
              <a:rPr lang="en-GB" dirty="0">
                <a:solidFill>
                  <a:srgbClr val="0070C0"/>
                </a:solidFill>
                <a:latin typeface="Calibri"/>
              </a:rPr>
              <a:t>]</a:t>
            </a:r>
            <a:endParaRPr lang="lt-LT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550" y="3632694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FF"/>
                </a:solidFill>
                <a:latin typeface="Calibri"/>
              </a:rPr>
              <a:t>[K</a:t>
            </a:r>
            <a:r>
              <a:rPr lang="en-GB" baseline="30000" dirty="0">
                <a:solidFill>
                  <a:srgbClr val="FF00FF"/>
                </a:solidFill>
                <a:latin typeface="Calibri"/>
              </a:rPr>
              <a:t>+</a:t>
            </a:r>
            <a:r>
              <a:rPr lang="en-GB" dirty="0">
                <a:solidFill>
                  <a:srgbClr val="FF00FF"/>
                </a:solidFill>
                <a:latin typeface="Calibri"/>
              </a:rPr>
              <a:t>]</a:t>
            </a:r>
            <a:endParaRPr lang="lt-LT" dirty="0">
              <a:solidFill>
                <a:srgbClr val="FF00FF"/>
              </a:solidFill>
              <a:latin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21658" y="309831"/>
            <a:ext cx="8229600" cy="677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400" dirty="0">
                <a:solidFill>
                  <a:prstClr val="black"/>
                </a:solidFill>
                <a:latin typeface="Calibri"/>
              </a:rPr>
              <a:t>VEIKIMO POTENCIALO </a:t>
            </a:r>
            <a:r>
              <a:rPr lang="en-GB" sz="2400" dirty="0" err="1">
                <a:solidFill>
                  <a:prstClr val="black"/>
                </a:solidFill>
                <a:latin typeface="Calibri"/>
              </a:rPr>
              <a:t>mechanizmas</a:t>
            </a:r>
            <a:r>
              <a:rPr lang="lt-LT" sz="2400" dirty="0">
                <a:solidFill>
                  <a:prstClr val="black"/>
                </a:solidFill>
                <a:latin typeface="Calibri"/>
              </a:rPr>
              <a:t>:</a:t>
            </a:r>
            <a:br>
              <a:rPr lang="lt-LT" sz="2400" dirty="0">
                <a:solidFill>
                  <a:prstClr val="black"/>
                </a:solidFill>
                <a:latin typeface="Calibri"/>
              </a:rPr>
            </a:br>
            <a:endParaRPr lang="lt-LT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90034" y="4940237"/>
            <a:ext cx="909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lvl="2" indent="-36830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rgbClr val="0070C0"/>
                </a:solidFill>
                <a:latin typeface="Calibri"/>
              </a:rPr>
              <a:t>Na</a:t>
            </a:r>
            <a:r>
              <a:rPr lang="en-GB" baseline="30000" dirty="0">
                <a:solidFill>
                  <a:srgbClr val="0070C0"/>
                </a:solidFill>
                <a:latin typeface="Calibri"/>
              </a:rPr>
              <a:t>+ 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kanalai būna atviri tik tam tikrą laiką (</a:t>
            </a:r>
            <a:r>
              <a:rPr lang="lt-LT" dirty="0">
                <a:solidFill>
                  <a:prstClr val="black"/>
                </a:solidFill>
                <a:latin typeface="Calibri"/>
                <a:sym typeface="Symbol" pitchFamily="18" charset="2"/>
              </a:rPr>
              <a:t>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1 </a:t>
            </a:r>
            <a:r>
              <a:rPr lang="lt-LT" dirty="0" err="1">
                <a:solidFill>
                  <a:prstClr val="black"/>
                </a:solidFill>
                <a:latin typeface="Calibri"/>
              </a:rPr>
              <a:t>ms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), po to jie užsidaro (</a:t>
            </a:r>
            <a:r>
              <a:rPr lang="lt-LT" dirty="0" err="1">
                <a:solidFill>
                  <a:prstClr val="black"/>
                </a:solidFill>
                <a:latin typeface="Calibri"/>
              </a:rPr>
              <a:t>inaktyvuojasi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);</a:t>
            </a:r>
          </a:p>
          <a:p>
            <a:pPr marL="723900" lvl="2" indent="-368300">
              <a:buFont typeface="Wingdings" panose="05000000000000000000" pitchFamily="2" charset="2"/>
              <a:buChar char="q"/>
            </a:pPr>
            <a:endParaRPr lang="lt-LT" b="1" dirty="0">
              <a:solidFill>
                <a:prstClr val="black"/>
              </a:solidFill>
              <a:latin typeface="Calibri"/>
            </a:endParaRPr>
          </a:p>
          <a:p>
            <a:pPr marL="723900" lvl="2" indent="-368300">
              <a:buFont typeface="Wingdings" panose="05000000000000000000" pitchFamily="2" charset="2"/>
              <a:buChar char="q"/>
            </a:pPr>
            <a:r>
              <a:rPr lang="lt-LT" dirty="0" err="1">
                <a:solidFill>
                  <a:prstClr val="black"/>
                </a:solidFill>
                <a:latin typeface="Calibri"/>
              </a:rPr>
              <a:t>Inaktyvuoti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 kanalai pakartotinai negali būti atidaromi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. 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Tik membranos potencialui sugrįžus iki neigiamo </a:t>
            </a:r>
            <a:r>
              <a:rPr lang="lt-LT" dirty="0" err="1">
                <a:solidFill>
                  <a:prstClr val="black"/>
                </a:solidFill>
                <a:latin typeface="Calibri"/>
              </a:rPr>
              <a:t>ikislenkstinio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 dydžio, kanalai vėl gali būti atidaryti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 (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VP </a:t>
            </a:r>
            <a:r>
              <a:rPr lang="en-GB" u="sng" dirty="0" err="1">
                <a:solidFill>
                  <a:prstClr val="black"/>
                </a:solidFill>
                <a:latin typeface="Calibri"/>
              </a:rPr>
              <a:t>Refrakteri</a:t>
            </a:r>
            <a:r>
              <a:rPr lang="lt-LT" u="sng" dirty="0" err="1">
                <a:solidFill>
                  <a:prstClr val="black"/>
                </a:solidFill>
                <a:latin typeface="Calibri"/>
              </a:rPr>
              <a:t>škumas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)</a:t>
            </a:r>
            <a:r>
              <a:rPr lang="lt-LT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52661" y="3494195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prstClr val="black"/>
                </a:solidFill>
                <a:latin typeface="Calibri"/>
              </a:rPr>
              <a:t>-</a:t>
            </a:r>
            <a:endParaRPr lang="lt-LT" sz="3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03947" y="121408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  <a:latin typeface="Calibri"/>
              </a:rPr>
              <a:t>+</a:t>
            </a:r>
            <a:endParaRPr lang="lt-LT" sz="2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234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926477"/>
              </p:ext>
            </p:extLst>
          </p:nvPr>
        </p:nvGraphicFramePr>
        <p:xfrm>
          <a:off x="1776934" y="512676"/>
          <a:ext cx="864096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http://www.hilgenberg-gmbh.de/uploads/pics/Minipipetten_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159" y="2924944"/>
            <a:ext cx="295323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hubel.med.harvard.edu/book/5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3" y="3363539"/>
            <a:ext cx="1944216" cy="290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hop.cephalon.eu/Temp/Images/1005/Shop01/3/Pre-gelled%20Disposable%20Surface%20Electrode,%2050%20cm%20Lead%20w15%20mm%20TPC%20%28Bag%20of%2012%20pcs%29-9013L0453-False-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3210854"/>
            <a:ext cx="3025750" cy="201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1.staticflickr.com/7/6075/6103054706_4d7c15e46f_z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42" y="4544137"/>
            <a:ext cx="2592995" cy="17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77A4C-2C04-4040-9B10-E58E9C4E93BB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34244</TotalTime>
  <Words>1225</Words>
  <Application>Microsoft Office PowerPoint</Application>
  <PresentationFormat>Widescreen</PresentationFormat>
  <Paragraphs>335</Paragraphs>
  <Slides>79</Slides>
  <Notes>50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79</vt:i4>
      </vt:variant>
    </vt:vector>
  </HeadingPairs>
  <TitlesOfParts>
    <vt:vector size="89" baseType="lpstr">
      <vt:lpstr>Arial</vt:lpstr>
      <vt:lpstr>Calibri</vt:lpstr>
      <vt:lpstr>Cambria Math</vt:lpstr>
      <vt:lpstr>GT Walsheim</vt:lpstr>
      <vt:lpstr>Symbol</vt:lpstr>
      <vt:lpstr>Times New Roman</vt:lpstr>
      <vt:lpstr>Wingdings</vt:lpstr>
      <vt:lpstr>Custom Design</vt:lpstr>
      <vt:lpstr>1_Custom Design</vt:lpstr>
      <vt:lpstr>Office tema</vt:lpstr>
      <vt:lpstr>Žmogaus bioelektrinių signalų registravimas ir jo pritaikymas –   EMG ir nervinio impulsų sklidimo greičio tyrimai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Nervinio impulso sklidimo greičio apskaičiavimas</vt:lpstr>
      <vt:lpstr>SKAIČIUOJAM:]</vt:lpstr>
      <vt:lpstr>ALKŪNINIAME NERVE NERVINIAI IMPULSAI</vt:lpstr>
      <vt:lpstr>APIBENDRINIMAS</vt:lpstr>
      <vt:lpstr>APIBENDRINIMAS</vt:lpstr>
      <vt:lpstr>APIBENDRINIMAS</vt:lpstr>
      <vt:lpstr>PowerPoint Presentation</vt:lpstr>
      <vt:lpstr>PowerPoint Presentation</vt:lpstr>
      <vt:lpstr>PowerPoint Presentation</vt:lpstr>
      <vt:lpstr>PowerPoint Presentation</vt:lpstr>
      <vt:lpstr>APIBENDRINIMAS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Indrė Lapeikaitė</cp:lastModifiedBy>
  <cp:revision>281</cp:revision>
  <dcterms:created xsi:type="dcterms:W3CDTF">2017-06-28T06:49:28Z</dcterms:created>
  <dcterms:modified xsi:type="dcterms:W3CDTF">2023-05-03T10:44:24Z</dcterms:modified>
</cp:coreProperties>
</file>